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3"/>
  </p:notesMasterIdLst>
  <p:handoutMasterIdLst>
    <p:handoutMasterId r:id="rId34"/>
  </p:handoutMasterIdLst>
  <p:sldIdLst>
    <p:sldId id="256" r:id="rId2"/>
    <p:sldId id="257" r:id="rId3"/>
    <p:sldId id="2239" r:id="rId4"/>
    <p:sldId id="258" r:id="rId5"/>
    <p:sldId id="259" r:id="rId6"/>
    <p:sldId id="260" r:id="rId7"/>
    <p:sldId id="261" r:id="rId8"/>
    <p:sldId id="262" r:id="rId9"/>
    <p:sldId id="263" r:id="rId10"/>
    <p:sldId id="264" r:id="rId11"/>
    <p:sldId id="265" r:id="rId12"/>
    <p:sldId id="266" r:id="rId13"/>
    <p:sldId id="267" r:id="rId14"/>
    <p:sldId id="268" r:id="rId15"/>
    <p:sldId id="2244" r:id="rId16"/>
    <p:sldId id="269" r:id="rId17"/>
    <p:sldId id="270" r:id="rId18"/>
    <p:sldId id="271" r:id="rId19"/>
    <p:sldId id="272" r:id="rId20"/>
    <p:sldId id="273" r:id="rId21"/>
    <p:sldId id="2240" r:id="rId22"/>
    <p:sldId id="274" r:id="rId23"/>
    <p:sldId id="275" r:id="rId24"/>
    <p:sldId id="2241" r:id="rId25"/>
    <p:sldId id="278" r:id="rId26"/>
    <p:sldId id="2218" r:id="rId27"/>
    <p:sldId id="280" r:id="rId28"/>
    <p:sldId id="2236" r:id="rId29"/>
    <p:sldId id="281" r:id="rId30"/>
    <p:sldId id="2242" r:id="rId31"/>
    <p:sldId id="2238" r:id="rId32"/>
  </p:sldIdLst>
  <p:sldSz cx="18288000" cy="10287000"/>
  <p:notesSz cx="6858000" cy="9144000"/>
  <p:embeddedFontLst>
    <p:embeddedFont>
      <p:font typeface="Aileron Heavy" panose="020B0604020202020204" charset="0"/>
      <p:regular r:id="rId35"/>
    </p:embeddedFont>
    <p:embeddedFont>
      <p:font typeface="Aileron Regular" panose="020B0604020202020204" charset="0"/>
      <p:regular r:id="rId36"/>
    </p:embeddedFont>
    <p:embeddedFont>
      <p:font typeface="Aileron Regular Bold" panose="020B0604020202020204" charset="0"/>
      <p:regular r:id="rId37"/>
    </p:embeddedFont>
    <p:embeddedFont>
      <p:font typeface="Arimo" panose="020B0604020202020204" charset="0"/>
      <p:regular r:id="rId38"/>
    </p:embeddedFont>
    <p:embeddedFont>
      <p:font typeface="Arimo Bold" panose="020B0604020202020204" charset="0"/>
      <p:regular r:id="rId39"/>
    </p:embeddedFont>
    <p:embeddedFont>
      <p:font typeface="Brush Script MT" panose="03060802040406070304" pitchFamily="66" charset="0"/>
      <p:italic r:id="rId40"/>
    </p:embeddedFont>
    <p:embeddedFont>
      <p:font typeface="Calibri" panose="020F0502020204030204" pitchFamily="34" charset="0"/>
      <p:regular r:id="rId41"/>
      <p:bold r:id="rId42"/>
      <p:italic r:id="rId43"/>
      <p:boldItalic r:id="rId44"/>
    </p:embeddedFont>
    <p:embeddedFont>
      <p:font typeface="Open Sans" panose="020B0604020202020204" charset="0"/>
      <p:regular r:id="rId45"/>
    </p:embeddedFont>
    <p:embeddedFont>
      <p:font typeface="Open Sans Bold" panose="020B0604020202020204" charset="0"/>
      <p:regular r:id="rId46"/>
    </p:embeddedFont>
    <p:embeddedFont>
      <p:font typeface="Verdana" panose="020B0604030504040204" pitchFamily="34" charset="0"/>
      <p:regular r:id="rId47"/>
      <p:bold r:id="rId48"/>
      <p:italic r:id="rId49"/>
      <p:boldItalic r:id="rId50"/>
    </p:embeddedFont>
    <p:embeddedFont>
      <p:font typeface="Webdings" panose="05030102010509060703" pitchFamily="18" charset="2"/>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C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08" autoAdjust="0"/>
  </p:normalViewPr>
  <p:slideViewPr>
    <p:cSldViewPr>
      <p:cViewPr>
        <p:scale>
          <a:sx n="98" d="100"/>
          <a:sy n="98" d="100"/>
        </p:scale>
        <p:origin x="-3136" y="-4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22261-987A-443D-801E-FADF21BA0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F1C3CA69-845F-4FDC-92FF-C1D7EE263A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EE847-74A7-4EEF-A3C7-F491F9DE8A55}" type="datetime1">
              <a:rPr lang="fr-FR" smtClean="0"/>
              <a:t>01/07/2020</a:t>
            </a:fld>
            <a:endParaRPr lang="fr-FR"/>
          </a:p>
        </p:txBody>
      </p:sp>
      <p:sp>
        <p:nvSpPr>
          <p:cNvPr id="4" name="Footer Placeholder 3">
            <a:extLst>
              <a:ext uri="{FF2B5EF4-FFF2-40B4-BE49-F238E27FC236}">
                <a16:creationId xmlns:a16="http://schemas.microsoft.com/office/drawing/2014/main" id="{899FEB1B-299E-4621-8A04-6D4D8221B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4E018B3A-EC81-45D8-A970-5A97AE47BB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58E6B7-621F-45D5-B2B1-1673BF552806}" type="slidenum">
              <a:rPr lang="fr-FR" smtClean="0"/>
              <a:t>‹#›</a:t>
            </a:fld>
            <a:endParaRPr lang="fr-FR"/>
          </a:p>
        </p:txBody>
      </p:sp>
    </p:spTree>
    <p:extLst>
      <p:ext uri="{BB962C8B-B14F-4D97-AF65-F5344CB8AC3E}">
        <p14:creationId xmlns:p14="http://schemas.microsoft.com/office/powerpoint/2010/main" val="5333500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52A11-08A1-4D93-BD79-179B0611154F}" type="datetime1">
              <a:rPr lang="fr-FR" smtClean="0"/>
              <a:t>01/07/2020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3AA69-3C49-4090-9DD7-1D58477A8A18}" type="slidenum">
              <a:rPr lang="fr-FR" smtClean="0"/>
              <a:t>‹#›</a:t>
            </a:fld>
            <a:endParaRPr lang="fr-FR"/>
          </a:p>
        </p:txBody>
      </p:sp>
    </p:spTree>
    <p:extLst>
      <p:ext uri="{BB962C8B-B14F-4D97-AF65-F5344CB8AC3E}">
        <p14:creationId xmlns:p14="http://schemas.microsoft.com/office/powerpoint/2010/main" val="39854399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2</a:t>
            </a:fld>
            <a:endParaRPr lang="fr-FR"/>
          </a:p>
        </p:txBody>
      </p:sp>
    </p:spTree>
    <p:extLst>
      <p:ext uri="{BB962C8B-B14F-4D97-AF65-F5344CB8AC3E}">
        <p14:creationId xmlns:p14="http://schemas.microsoft.com/office/powerpoint/2010/main" val="158284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13</a:t>
            </a:fld>
            <a:endParaRPr lang="fr-FR"/>
          </a:p>
        </p:txBody>
      </p:sp>
    </p:spTree>
    <p:extLst>
      <p:ext uri="{BB962C8B-B14F-4D97-AF65-F5344CB8AC3E}">
        <p14:creationId xmlns:p14="http://schemas.microsoft.com/office/powerpoint/2010/main" val="380460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Descriptif/titre/authentification/planification</a:t>
            </a:r>
          </a:p>
        </p:txBody>
      </p:sp>
      <p:sp>
        <p:nvSpPr>
          <p:cNvPr id="4" name="Slide Number Placeholder 3"/>
          <p:cNvSpPr>
            <a:spLocks noGrp="1"/>
          </p:cNvSpPr>
          <p:nvPr>
            <p:ph type="sldNum" sz="quarter" idx="5"/>
          </p:nvPr>
        </p:nvSpPr>
        <p:spPr/>
        <p:txBody>
          <a:bodyPr/>
          <a:lstStyle/>
          <a:p>
            <a:fld id="{6C071FF1-D10D-479A-B379-753583B448B2}" type="slidenum">
              <a:rPr lang="fr-FR" smtClean="0"/>
              <a:t>26</a:t>
            </a:fld>
            <a:endParaRPr lang="fr-FR"/>
          </a:p>
        </p:txBody>
      </p:sp>
    </p:spTree>
    <p:extLst>
      <p:ext uri="{BB962C8B-B14F-4D97-AF65-F5344CB8AC3E}">
        <p14:creationId xmlns:p14="http://schemas.microsoft.com/office/powerpoint/2010/main" val="13594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ADE4C1-1D1F-4FB6-859A-AB14FADBC389}"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42DD18-58BF-4D9C-B452-576549ADBF6F}"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36724E-6E99-4262-85F0-7D782DBC2487}"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04850" y="480057"/>
            <a:ext cx="12679308" cy="501155"/>
          </a:xfrm>
          <a:prstGeom prst="rect">
            <a:avLst/>
          </a:prstGeom>
        </p:spPr>
        <p:txBody>
          <a:bodyPr vert="horz" lIns="0" tIns="0" rIns="0" bIns="0" rtlCol="0" anchor="t" anchorCtr="0">
            <a:noAutofit/>
          </a:bodyPr>
          <a:lstStyle>
            <a:lvl1pPr>
              <a:defRPr sz="2387" b="1"/>
            </a:lvl1pPr>
          </a:lstStyle>
          <a:p>
            <a:r>
              <a:rPr lang="en-US" noProof="0"/>
              <a:t>Click to edit Master title style</a:t>
            </a:r>
          </a:p>
        </p:txBody>
      </p:sp>
      <p:sp>
        <p:nvSpPr>
          <p:cNvPr id="13" name="Right Arrow 12"/>
          <p:cNvSpPr/>
          <p:nvPr userDrawn="1"/>
        </p:nvSpPr>
        <p:spPr>
          <a:xfrm>
            <a:off x="-10363" y="7805687"/>
            <a:ext cx="13525210" cy="7402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a:r>
              <a:rPr lang="fr-FR" sz="1253" b="1">
                <a:solidFill>
                  <a:schemeClr val="bg1"/>
                </a:solidFill>
              </a:rPr>
              <a:t>Cible</a:t>
            </a:r>
          </a:p>
        </p:txBody>
      </p:sp>
      <p:graphicFrame>
        <p:nvGraphicFramePr>
          <p:cNvPr id="15" name="Table 14"/>
          <p:cNvGraphicFramePr>
            <a:graphicFrameLocks noGrp="1"/>
          </p:cNvGraphicFramePr>
          <p:nvPr userDrawn="1"/>
        </p:nvGraphicFramePr>
        <p:xfrm>
          <a:off x="281213" y="4482867"/>
          <a:ext cx="13060138" cy="751364"/>
        </p:xfrm>
        <a:graphic>
          <a:graphicData uri="http://schemas.openxmlformats.org/drawingml/2006/table">
            <a:tbl>
              <a:tblPr firstRow="1" bandRow="1">
                <a:tableStyleId>{2D5ABB26-0587-4C30-8999-92F81FD0307C}</a:tableStyleId>
              </a:tblPr>
              <a:tblGrid>
                <a:gridCol w="1885688">
                  <a:extLst>
                    <a:ext uri="{9D8B030D-6E8A-4147-A177-3AD203B41FA5}">
                      <a16:colId xmlns:a16="http://schemas.microsoft.com/office/drawing/2014/main" val="20000"/>
                    </a:ext>
                  </a:extLst>
                </a:gridCol>
                <a:gridCol w="349202">
                  <a:extLst>
                    <a:ext uri="{9D8B030D-6E8A-4147-A177-3AD203B41FA5}">
                      <a16:colId xmlns:a16="http://schemas.microsoft.com/office/drawing/2014/main" val="20001"/>
                    </a:ext>
                  </a:extLst>
                </a:gridCol>
                <a:gridCol w="1885688">
                  <a:extLst>
                    <a:ext uri="{9D8B030D-6E8A-4147-A177-3AD203B41FA5}">
                      <a16:colId xmlns:a16="http://schemas.microsoft.com/office/drawing/2014/main" val="20002"/>
                    </a:ext>
                  </a:extLst>
                </a:gridCol>
                <a:gridCol w="349202">
                  <a:extLst>
                    <a:ext uri="{9D8B030D-6E8A-4147-A177-3AD203B41FA5}">
                      <a16:colId xmlns:a16="http://schemas.microsoft.com/office/drawing/2014/main" val="20003"/>
                    </a:ext>
                  </a:extLst>
                </a:gridCol>
                <a:gridCol w="1885688">
                  <a:extLst>
                    <a:ext uri="{9D8B030D-6E8A-4147-A177-3AD203B41FA5}">
                      <a16:colId xmlns:a16="http://schemas.microsoft.com/office/drawing/2014/main" val="20004"/>
                    </a:ext>
                  </a:extLst>
                </a:gridCol>
                <a:gridCol w="349202">
                  <a:extLst>
                    <a:ext uri="{9D8B030D-6E8A-4147-A177-3AD203B41FA5}">
                      <a16:colId xmlns:a16="http://schemas.microsoft.com/office/drawing/2014/main" val="20005"/>
                    </a:ext>
                  </a:extLst>
                </a:gridCol>
                <a:gridCol w="1885688">
                  <a:extLst>
                    <a:ext uri="{9D8B030D-6E8A-4147-A177-3AD203B41FA5}">
                      <a16:colId xmlns:a16="http://schemas.microsoft.com/office/drawing/2014/main" val="20006"/>
                    </a:ext>
                  </a:extLst>
                </a:gridCol>
                <a:gridCol w="349202">
                  <a:extLst>
                    <a:ext uri="{9D8B030D-6E8A-4147-A177-3AD203B41FA5}">
                      <a16:colId xmlns:a16="http://schemas.microsoft.com/office/drawing/2014/main" val="20007"/>
                    </a:ext>
                  </a:extLst>
                </a:gridCol>
                <a:gridCol w="1885688">
                  <a:extLst>
                    <a:ext uri="{9D8B030D-6E8A-4147-A177-3AD203B41FA5}">
                      <a16:colId xmlns:a16="http://schemas.microsoft.com/office/drawing/2014/main" val="20008"/>
                    </a:ext>
                  </a:extLst>
                </a:gridCol>
                <a:gridCol w="349202">
                  <a:extLst>
                    <a:ext uri="{9D8B030D-6E8A-4147-A177-3AD203B41FA5}">
                      <a16:colId xmlns:a16="http://schemas.microsoft.com/office/drawing/2014/main" val="20009"/>
                    </a:ext>
                  </a:extLst>
                </a:gridCol>
                <a:gridCol w="1885688">
                  <a:extLst>
                    <a:ext uri="{9D8B030D-6E8A-4147-A177-3AD203B41FA5}">
                      <a16:colId xmlns:a16="http://schemas.microsoft.com/office/drawing/2014/main" val="20010"/>
                    </a:ext>
                  </a:extLst>
                </a:gridCol>
              </a:tblGrid>
              <a:tr h="375682">
                <a:tc>
                  <a:txBody>
                    <a:bodyPr/>
                    <a:lstStyle/>
                    <a:p>
                      <a:pPr algn="ctr" rtl="0" fontAlgn="ctr"/>
                      <a:r>
                        <a:rPr lang="fr-FR" sz="1400" b="1" u="none" strike="noStrike">
                          <a:solidFill>
                            <a:schemeClr val="tx1">
                              <a:lumMod val="50000"/>
                              <a:lumOff val="50000"/>
                            </a:schemeClr>
                          </a:solidFill>
                          <a:effectLst/>
                        </a:rPr>
                        <a:t>Manuel</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Multiplicité des SI</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Vol. / répétitivité </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Prévisible</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Peu d’exceptions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Conso. données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alpha val="14000"/>
                      </a:schemeClr>
                    </a:solidFill>
                  </a:tcPr>
                </a:tc>
                <a:extLst>
                  <a:ext uri="{0D108BD9-81ED-4DB2-BD59-A6C34878D82A}">
                    <a16:rowId xmlns:a16="http://schemas.microsoft.com/office/drawing/2014/main" val="10000"/>
                  </a:ext>
                </a:extLst>
              </a:tr>
              <a:tr h="375682">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6" name="Rectangle 15"/>
          <p:cNvSpPr/>
          <p:nvPr userDrawn="1"/>
        </p:nvSpPr>
        <p:spPr>
          <a:xfrm>
            <a:off x="0" y="354710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Evaluation du niveau de robotisation</a:t>
            </a:r>
          </a:p>
        </p:txBody>
      </p:sp>
      <p:sp>
        <p:nvSpPr>
          <p:cNvPr id="25" name="Rectangle 24"/>
          <p:cNvSpPr/>
          <p:nvPr userDrawn="1"/>
        </p:nvSpPr>
        <p:spPr>
          <a:xfrm>
            <a:off x="12016" y="577954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Etapes clés du processus </a:t>
            </a:r>
          </a:p>
        </p:txBody>
      </p:sp>
      <p:grpSp>
        <p:nvGrpSpPr>
          <p:cNvPr id="26" name="Group 25"/>
          <p:cNvGrpSpPr/>
          <p:nvPr userDrawn="1"/>
        </p:nvGrpSpPr>
        <p:grpSpPr>
          <a:xfrm>
            <a:off x="496985" y="5911977"/>
            <a:ext cx="529328" cy="527848"/>
            <a:chOff x="1738313" y="7102475"/>
            <a:chExt cx="568325" cy="566738"/>
          </a:xfrm>
          <a:solidFill>
            <a:schemeClr val="accent1"/>
          </a:solidFill>
        </p:grpSpPr>
        <p:sp>
          <p:nvSpPr>
            <p:cNvPr id="27" name="Freeform 182"/>
            <p:cNvSpPr>
              <a:spLocks/>
            </p:cNvSpPr>
            <p:nvPr/>
          </p:nvSpPr>
          <p:spPr bwMode="auto">
            <a:xfrm>
              <a:off x="1885950" y="7559675"/>
              <a:ext cx="42862" cy="109538"/>
            </a:xfrm>
            <a:custGeom>
              <a:avLst/>
              <a:gdLst>
                <a:gd name="T0" fmla="*/ 14 w 18"/>
                <a:gd name="T1" fmla="*/ 0 h 47"/>
                <a:gd name="T2" fmla="*/ 8 w 18"/>
                <a:gd name="T3" fmla="*/ 4 h 47"/>
                <a:gd name="T4" fmla="*/ 1 w 18"/>
                <a:gd name="T5" fmla="*/ 41 h 47"/>
                <a:gd name="T6" fmla="*/ 5 w 18"/>
                <a:gd name="T7" fmla="*/ 47 h 47"/>
                <a:gd name="T8" fmla="*/ 6 w 18"/>
                <a:gd name="T9" fmla="*/ 47 h 47"/>
                <a:gd name="T10" fmla="*/ 11 w 18"/>
                <a:gd name="T11" fmla="*/ 43 h 47"/>
                <a:gd name="T12" fmla="*/ 18 w 18"/>
                <a:gd name="T13" fmla="*/ 6 h 47"/>
                <a:gd name="T14" fmla="*/ 1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14" y="0"/>
                  </a:moveTo>
                  <a:cubicBezTo>
                    <a:pt x="11" y="0"/>
                    <a:pt x="9" y="1"/>
                    <a:pt x="8" y="4"/>
                  </a:cubicBezTo>
                  <a:cubicBezTo>
                    <a:pt x="1" y="41"/>
                    <a:pt x="1" y="41"/>
                    <a:pt x="1" y="41"/>
                  </a:cubicBezTo>
                  <a:cubicBezTo>
                    <a:pt x="0" y="44"/>
                    <a:pt x="2" y="46"/>
                    <a:pt x="5" y="47"/>
                  </a:cubicBezTo>
                  <a:cubicBezTo>
                    <a:pt x="5" y="47"/>
                    <a:pt x="5" y="47"/>
                    <a:pt x="6" y="47"/>
                  </a:cubicBezTo>
                  <a:cubicBezTo>
                    <a:pt x="8" y="47"/>
                    <a:pt x="10" y="45"/>
                    <a:pt x="11" y="43"/>
                  </a:cubicBezTo>
                  <a:cubicBezTo>
                    <a:pt x="18" y="6"/>
                    <a:pt x="18" y="6"/>
                    <a:pt x="18" y="6"/>
                  </a:cubicBezTo>
                  <a:cubicBezTo>
                    <a:pt x="18" y="3"/>
                    <a:pt x="16" y="1"/>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8" name="Freeform 183"/>
            <p:cNvSpPr>
              <a:spLocks/>
            </p:cNvSpPr>
            <p:nvPr/>
          </p:nvSpPr>
          <p:spPr bwMode="auto">
            <a:xfrm>
              <a:off x="2116138" y="7559675"/>
              <a:ext cx="41275" cy="109538"/>
            </a:xfrm>
            <a:custGeom>
              <a:avLst/>
              <a:gdLst>
                <a:gd name="T0" fmla="*/ 4 w 18"/>
                <a:gd name="T1" fmla="*/ 0 h 47"/>
                <a:gd name="T2" fmla="*/ 0 w 18"/>
                <a:gd name="T3" fmla="*/ 6 h 47"/>
                <a:gd name="T4" fmla="*/ 8 w 18"/>
                <a:gd name="T5" fmla="*/ 43 h 47"/>
                <a:gd name="T6" fmla="*/ 12 w 18"/>
                <a:gd name="T7" fmla="*/ 47 h 47"/>
                <a:gd name="T8" fmla="*/ 13 w 18"/>
                <a:gd name="T9" fmla="*/ 47 h 47"/>
                <a:gd name="T10" fmla="*/ 17 w 18"/>
                <a:gd name="T11" fmla="*/ 41 h 47"/>
                <a:gd name="T12" fmla="*/ 10 w 18"/>
                <a:gd name="T13" fmla="*/ 4 h 47"/>
                <a:gd name="T14" fmla="*/ 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4" y="0"/>
                  </a:moveTo>
                  <a:cubicBezTo>
                    <a:pt x="2" y="1"/>
                    <a:pt x="0" y="3"/>
                    <a:pt x="0" y="6"/>
                  </a:cubicBezTo>
                  <a:cubicBezTo>
                    <a:pt x="8" y="43"/>
                    <a:pt x="8" y="43"/>
                    <a:pt x="8" y="43"/>
                  </a:cubicBezTo>
                  <a:cubicBezTo>
                    <a:pt x="8" y="45"/>
                    <a:pt x="10" y="47"/>
                    <a:pt x="12" y="47"/>
                  </a:cubicBezTo>
                  <a:cubicBezTo>
                    <a:pt x="13" y="47"/>
                    <a:pt x="13" y="47"/>
                    <a:pt x="13" y="47"/>
                  </a:cubicBezTo>
                  <a:cubicBezTo>
                    <a:pt x="16" y="46"/>
                    <a:pt x="18" y="44"/>
                    <a:pt x="17" y="41"/>
                  </a:cubicBezTo>
                  <a:cubicBezTo>
                    <a:pt x="10" y="4"/>
                    <a:pt x="10" y="4"/>
                    <a:pt x="10" y="4"/>
                  </a:cubicBezTo>
                  <a:cubicBezTo>
                    <a:pt x="10" y="1"/>
                    <a:pt x="7"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9" name="Freeform 184"/>
            <p:cNvSpPr>
              <a:spLocks noEditPoints="1"/>
            </p:cNvSpPr>
            <p:nvPr/>
          </p:nvSpPr>
          <p:spPr bwMode="auto">
            <a:xfrm>
              <a:off x="1738313" y="7102475"/>
              <a:ext cx="568325" cy="434975"/>
            </a:xfrm>
            <a:custGeom>
              <a:avLst/>
              <a:gdLst>
                <a:gd name="T0" fmla="*/ 240 w 245"/>
                <a:gd name="T1" fmla="*/ 18 h 187"/>
                <a:gd name="T2" fmla="*/ 160 w 245"/>
                <a:gd name="T3" fmla="*/ 18 h 187"/>
                <a:gd name="T4" fmla="*/ 160 w 245"/>
                <a:gd name="T5" fmla="*/ 5 h 187"/>
                <a:gd name="T6" fmla="*/ 155 w 245"/>
                <a:gd name="T7" fmla="*/ 0 h 187"/>
                <a:gd name="T8" fmla="*/ 150 w 245"/>
                <a:gd name="T9" fmla="*/ 5 h 187"/>
                <a:gd name="T10" fmla="*/ 150 w 245"/>
                <a:gd name="T11" fmla="*/ 18 h 187"/>
                <a:gd name="T12" fmla="*/ 93 w 245"/>
                <a:gd name="T13" fmla="*/ 18 h 187"/>
                <a:gd name="T14" fmla="*/ 93 w 245"/>
                <a:gd name="T15" fmla="*/ 5 h 187"/>
                <a:gd name="T16" fmla="*/ 88 w 245"/>
                <a:gd name="T17" fmla="*/ 0 h 187"/>
                <a:gd name="T18" fmla="*/ 83 w 245"/>
                <a:gd name="T19" fmla="*/ 5 h 187"/>
                <a:gd name="T20" fmla="*/ 83 w 245"/>
                <a:gd name="T21" fmla="*/ 18 h 187"/>
                <a:gd name="T22" fmla="*/ 5 w 245"/>
                <a:gd name="T23" fmla="*/ 18 h 187"/>
                <a:gd name="T24" fmla="*/ 0 w 245"/>
                <a:gd name="T25" fmla="*/ 23 h 187"/>
                <a:gd name="T26" fmla="*/ 0 w 245"/>
                <a:gd name="T27" fmla="*/ 182 h 187"/>
                <a:gd name="T28" fmla="*/ 5 w 245"/>
                <a:gd name="T29" fmla="*/ 187 h 187"/>
                <a:gd name="T30" fmla="*/ 240 w 245"/>
                <a:gd name="T31" fmla="*/ 187 h 187"/>
                <a:gd name="T32" fmla="*/ 245 w 245"/>
                <a:gd name="T33" fmla="*/ 182 h 187"/>
                <a:gd name="T34" fmla="*/ 245 w 245"/>
                <a:gd name="T35" fmla="*/ 23 h 187"/>
                <a:gd name="T36" fmla="*/ 240 w 245"/>
                <a:gd name="T37" fmla="*/ 18 h 187"/>
                <a:gd name="T38" fmla="*/ 235 w 245"/>
                <a:gd name="T39" fmla="*/ 177 h 187"/>
                <a:gd name="T40" fmla="*/ 10 w 245"/>
                <a:gd name="T41" fmla="*/ 177 h 187"/>
                <a:gd name="T42" fmla="*/ 10 w 245"/>
                <a:gd name="T43" fmla="*/ 27 h 187"/>
                <a:gd name="T44" fmla="*/ 235 w 245"/>
                <a:gd name="T45" fmla="*/ 27 h 187"/>
                <a:gd name="T46" fmla="*/ 235 w 245"/>
                <a:gd name="T4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5" h="187">
                  <a:moveTo>
                    <a:pt x="240" y="18"/>
                  </a:moveTo>
                  <a:cubicBezTo>
                    <a:pt x="160" y="18"/>
                    <a:pt x="160" y="18"/>
                    <a:pt x="160" y="18"/>
                  </a:cubicBezTo>
                  <a:cubicBezTo>
                    <a:pt x="160" y="5"/>
                    <a:pt x="160" y="5"/>
                    <a:pt x="160" y="5"/>
                  </a:cubicBezTo>
                  <a:cubicBezTo>
                    <a:pt x="160" y="2"/>
                    <a:pt x="158" y="0"/>
                    <a:pt x="155" y="0"/>
                  </a:cubicBezTo>
                  <a:cubicBezTo>
                    <a:pt x="153" y="0"/>
                    <a:pt x="150" y="2"/>
                    <a:pt x="150" y="5"/>
                  </a:cubicBezTo>
                  <a:cubicBezTo>
                    <a:pt x="150" y="18"/>
                    <a:pt x="150" y="18"/>
                    <a:pt x="150" y="18"/>
                  </a:cubicBezTo>
                  <a:cubicBezTo>
                    <a:pt x="93" y="18"/>
                    <a:pt x="93" y="18"/>
                    <a:pt x="93" y="18"/>
                  </a:cubicBezTo>
                  <a:cubicBezTo>
                    <a:pt x="93" y="5"/>
                    <a:pt x="93" y="5"/>
                    <a:pt x="93" y="5"/>
                  </a:cubicBezTo>
                  <a:cubicBezTo>
                    <a:pt x="93" y="2"/>
                    <a:pt x="91" y="0"/>
                    <a:pt x="88" y="0"/>
                  </a:cubicBezTo>
                  <a:cubicBezTo>
                    <a:pt x="85" y="0"/>
                    <a:pt x="83" y="2"/>
                    <a:pt x="83" y="5"/>
                  </a:cubicBezTo>
                  <a:cubicBezTo>
                    <a:pt x="83" y="18"/>
                    <a:pt x="83" y="18"/>
                    <a:pt x="83" y="18"/>
                  </a:cubicBezTo>
                  <a:cubicBezTo>
                    <a:pt x="5" y="18"/>
                    <a:pt x="5" y="18"/>
                    <a:pt x="5" y="18"/>
                  </a:cubicBezTo>
                  <a:cubicBezTo>
                    <a:pt x="2" y="18"/>
                    <a:pt x="0" y="20"/>
                    <a:pt x="0" y="23"/>
                  </a:cubicBezTo>
                  <a:cubicBezTo>
                    <a:pt x="0" y="182"/>
                    <a:pt x="0" y="182"/>
                    <a:pt x="0" y="182"/>
                  </a:cubicBezTo>
                  <a:cubicBezTo>
                    <a:pt x="0" y="185"/>
                    <a:pt x="2" y="187"/>
                    <a:pt x="5" y="187"/>
                  </a:cubicBezTo>
                  <a:cubicBezTo>
                    <a:pt x="240" y="187"/>
                    <a:pt x="240" y="187"/>
                    <a:pt x="240" y="187"/>
                  </a:cubicBezTo>
                  <a:cubicBezTo>
                    <a:pt x="243" y="187"/>
                    <a:pt x="245" y="185"/>
                    <a:pt x="245" y="182"/>
                  </a:cubicBezTo>
                  <a:cubicBezTo>
                    <a:pt x="245" y="23"/>
                    <a:pt x="245" y="23"/>
                    <a:pt x="245" y="23"/>
                  </a:cubicBezTo>
                  <a:cubicBezTo>
                    <a:pt x="245" y="20"/>
                    <a:pt x="243" y="18"/>
                    <a:pt x="240" y="18"/>
                  </a:cubicBezTo>
                  <a:close/>
                  <a:moveTo>
                    <a:pt x="235" y="177"/>
                  </a:moveTo>
                  <a:cubicBezTo>
                    <a:pt x="10" y="177"/>
                    <a:pt x="10" y="177"/>
                    <a:pt x="10" y="177"/>
                  </a:cubicBezTo>
                  <a:cubicBezTo>
                    <a:pt x="10" y="27"/>
                    <a:pt x="10" y="27"/>
                    <a:pt x="10" y="27"/>
                  </a:cubicBezTo>
                  <a:cubicBezTo>
                    <a:pt x="235" y="27"/>
                    <a:pt x="235" y="27"/>
                    <a:pt x="235" y="27"/>
                  </a:cubicBezTo>
                  <a:lnTo>
                    <a:pt x="235" y="1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30" name="Freeform 185"/>
            <p:cNvSpPr>
              <a:spLocks noEditPoints="1"/>
            </p:cNvSpPr>
            <p:nvPr/>
          </p:nvSpPr>
          <p:spPr bwMode="auto">
            <a:xfrm>
              <a:off x="1803400" y="7212013"/>
              <a:ext cx="438150" cy="257175"/>
            </a:xfrm>
            <a:custGeom>
              <a:avLst/>
              <a:gdLst>
                <a:gd name="T0" fmla="*/ 14 w 189"/>
                <a:gd name="T1" fmla="*/ 62 h 111"/>
                <a:gd name="T2" fmla="*/ 28 w 189"/>
                <a:gd name="T3" fmla="*/ 48 h 111"/>
                <a:gd name="T4" fmla="*/ 28 w 189"/>
                <a:gd name="T5" fmla="*/ 45 h 111"/>
                <a:gd name="T6" fmla="*/ 59 w 189"/>
                <a:gd name="T7" fmla="*/ 25 h 111"/>
                <a:gd name="T8" fmla="*/ 68 w 189"/>
                <a:gd name="T9" fmla="*/ 28 h 111"/>
                <a:gd name="T10" fmla="*/ 68 w 189"/>
                <a:gd name="T11" fmla="*/ 28 h 111"/>
                <a:gd name="T12" fmla="*/ 71 w 189"/>
                <a:gd name="T13" fmla="*/ 28 h 111"/>
                <a:gd name="T14" fmla="*/ 110 w 189"/>
                <a:gd name="T15" fmla="*/ 88 h 111"/>
                <a:gd name="T16" fmla="*/ 107 w 189"/>
                <a:gd name="T17" fmla="*/ 97 h 111"/>
                <a:gd name="T18" fmla="*/ 121 w 189"/>
                <a:gd name="T19" fmla="*/ 111 h 111"/>
                <a:gd name="T20" fmla="*/ 121 w 189"/>
                <a:gd name="T21" fmla="*/ 111 h 111"/>
                <a:gd name="T22" fmla="*/ 135 w 189"/>
                <a:gd name="T23" fmla="*/ 97 h 111"/>
                <a:gd name="T24" fmla="*/ 134 w 189"/>
                <a:gd name="T25" fmla="*/ 90 h 111"/>
                <a:gd name="T26" fmla="*/ 170 w 189"/>
                <a:gd name="T27" fmla="*/ 51 h 111"/>
                <a:gd name="T28" fmla="*/ 175 w 189"/>
                <a:gd name="T29" fmla="*/ 52 h 111"/>
                <a:gd name="T30" fmla="*/ 175 w 189"/>
                <a:gd name="T31" fmla="*/ 52 h 111"/>
                <a:gd name="T32" fmla="*/ 189 w 189"/>
                <a:gd name="T33" fmla="*/ 38 h 111"/>
                <a:gd name="T34" fmla="*/ 175 w 189"/>
                <a:gd name="T35" fmla="*/ 24 h 111"/>
                <a:gd name="T36" fmla="*/ 161 w 189"/>
                <a:gd name="T37" fmla="*/ 38 h 111"/>
                <a:gd name="T38" fmla="*/ 162 w 189"/>
                <a:gd name="T39" fmla="*/ 45 h 111"/>
                <a:gd name="T40" fmla="*/ 127 w 189"/>
                <a:gd name="T41" fmla="*/ 84 h 111"/>
                <a:gd name="T42" fmla="*/ 121 w 189"/>
                <a:gd name="T43" fmla="*/ 83 h 111"/>
                <a:gd name="T44" fmla="*/ 118 w 189"/>
                <a:gd name="T45" fmla="*/ 83 h 111"/>
                <a:gd name="T46" fmla="*/ 79 w 189"/>
                <a:gd name="T47" fmla="*/ 22 h 111"/>
                <a:gd name="T48" fmla="*/ 82 w 189"/>
                <a:gd name="T49" fmla="*/ 14 h 111"/>
                <a:gd name="T50" fmla="*/ 68 w 189"/>
                <a:gd name="T51" fmla="*/ 0 h 111"/>
                <a:gd name="T52" fmla="*/ 54 w 189"/>
                <a:gd name="T53" fmla="*/ 14 h 111"/>
                <a:gd name="T54" fmla="*/ 54 w 189"/>
                <a:gd name="T55" fmla="*/ 17 h 111"/>
                <a:gd name="T56" fmla="*/ 23 w 189"/>
                <a:gd name="T57" fmla="*/ 37 h 111"/>
                <a:gd name="T58" fmla="*/ 14 w 189"/>
                <a:gd name="T59" fmla="*/ 34 h 111"/>
                <a:gd name="T60" fmla="*/ 0 w 189"/>
                <a:gd name="T61" fmla="*/ 48 h 111"/>
                <a:gd name="T62" fmla="*/ 14 w 189"/>
                <a:gd name="T63" fmla="*/ 62 h 111"/>
                <a:gd name="T64" fmla="*/ 175 w 189"/>
                <a:gd name="T65" fmla="*/ 34 h 111"/>
                <a:gd name="T66" fmla="*/ 179 w 189"/>
                <a:gd name="T67" fmla="*/ 38 h 111"/>
                <a:gd name="T68" fmla="*/ 175 w 189"/>
                <a:gd name="T69" fmla="*/ 42 h 111"/>
                <a:gd name="T70" fmla="*/ 171 w 189"/>
                <a:gd name="T71" fmla="*/ 38 h 111"/>
                <a:gd name="T72" fmla="*/ 175 w 189"/>
                <a:gd name="T73" fmla="*/ 34 h 111"/>
                <a:gd name="T74" fmla="*/ 121 w 189"/>
                <a:gd name="T75" fmla="*/ 93 h 111"/>
                <a:gd name="T76" fmla="*/ 126 w 189"/>
                <a:gd name="T77" fmla="*/ 97 h 111"/>
                <a:gd name="T78" fmla="*/ 121 w 189"/>
                <a:gd name="T79" fmla="*/ 101 h 111"/>
                <a:gd name="T80" fmla="*/ 117 w 189"/>
                <a:gd name="T81" fmla="*/ 97 h 111"/>
                <a:gd name="T82" fmla="*/ 118 w 189"/>
                <a:gd name="T83" fmla="*/ 94 h 111"/>
                <a:gd name="T84" fmla="*/ 121 w 189"/>
                <a:gd name="T85" fmla="*/ 93 h 111"/>
                <a:gd name="T86" fmla="*/ 65 w 189"/>
                <a:gd name="T87" fmla="*/ 11 h 111"/>
                <a:gd name="T88" fmla="*/ 68 w 189"/>
                <a:gd name="T89" fmla="*/ 10 h 111"/>
                <a:gd name="T90" fmla="*/ 72 w 189"/>
                <a:gd name="T91" fmla="*/ 14 h 111"/>
                <a:gd name="T92" fmla="*/ 68 w 189"/>
                <a:gd name="T93" fmla="*/ 18 h 111"/>
                <a:gd name="T94" fmla="*/ 64 w 189"/>
                <a:gd name="T95" fmla="*/ 14 h 111"/>
                <a:gd name="T96" fmla="*/ 65 w 189"/>
                <a:gd name="T97" fmla="*/ 11 h 111"/>
                <a:gd name="T98" fmla="*/ 14 w 189"/>
                <a:gd name="T99" fmla="*/ 44 h 111"/>
                <a:gd name="T100" fmla="*/ 18 w 189"/>
                <a:gd name="T101" fmla="*/ 48 h 111"/>
                <a:gd name="T102" fmla="*/ 14 w 189"/>
                <a:gd name="T103" fmla="*/ 52 h 111"/>
                <a:gd name="T104" fmla="*/ 10 w 189"/>
                <a:gd name="T105" fmla="*/ 48 h 111"/>
                <a:gd name="T106" fmla="*/ 14 w 189"/>
                <a:gd name="T10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11">
                  <a:moveTo>
                    <a:pt x="14" y="62"/>
                  </a:moveTo>
                  <a:cubicBezTo>
                    <a:pt x="22" y="62"/>
                    <a:pt x="28" y="56"/>
                    <a:pt x="28" y="48"/>
                  </a:cubicBezTo>
                  <a:cubicBezTo>
                    <a:pt x="28" y="47"/>
                    <a:pt x="28" y="46"/>
                    <a:pt x="28" y="45"/>
                  </a:cubicBezTo>
                  <a:cubicBezTo>
                    <a:pt x="59" y="25"/>
                    <a:pt x="59" y="25"/>
                    <a:pt x="59" y="25"/>
                  </a:cubicBezTo>
                  <a:cubicBezTo>
                    <a:pt x="62" y="27"/>
                    <a:pt x="65" y="28"/>
                    <a:pt x="68" y="28"/>
                  </a:cubicBezTo>
                  <a:cubicBezTo>
                    <a:pt x="68" y="28"/>
                    <a:pt x="68" y="28"/>
                    <a:pt x="68" y="28"/>
                  </a:cubicBezTo>
                  <a:cubicBezTo>
                    <a:pt x="69" y="28"/>
                    <a:pt x="70" y="28"/>
                    <a:pt x="71" y="28"/>
                  </a:cubicBezTo>
                  <a:cubicBezTo>
                    <a:pt x="110" y="88"/>
                    <a:pt x="110" y="88"/>
                    <a:pt x="110" y="88"/>
                  </a:cubicBezTo>
                  <a:cubicBezTo>
                    <a:pt x="108" y="91"/>
                    <a:pt x="107" y="94"/>
                    <a:pt x="107" y="97"/>
                  </a:cubicBezTo>
                  <a:cubicBezTo>
                    <a:pt x="107" y="104"/>
                    <a:pt x="114" y="111"/>
                    <a:pt x="121" y="111"/>
                  </a:cubicBezTo>
                  <a:cubicBezTo>
                    <a:pt x="121" y="111"/>
                    <a:pt x="121" y="111"/>
                    <a:pt x="121" y="111"/>
                  </a:cubicBezTo>
                  <a:cubicBezTo>
                    <a:pt x="129" y="111"/>
                    <a:pt x="135" y="104"/>
                    <a:pt x="135" y="97"/>
                  </a:cubicBezTo>
                  <a:cubicBezTo>
                    <a:pt x="135" y="94"/>
                    <a:pt x="135" y="92"/>
                    <a:pt x="134" y="90"/>
                  </a:cubicBezTo>
                  <a:cubicBezTo>
                    <a:pt x="170" y="51"/>
                    <a:pt x="170" y="51"/>
                    <a:pt x="170" y="51"/>
                  </a:cubicBezTo>
                  <a:cubicBezTo>
                    <a:pt x="171" y="52"/>
                    <a:pt x="173" y="52"/>
                    <a:pt x="175" y="52"/>
                  </a:cubicBezTo>
                  <a:cubicBezTo>
                    <a:pt x="175" y="52"/>
                    <a:pt x="175" y="52"/>
                    <a:pt x="175" y="52"/>
                  </a:cubicBezTo>
                  <a:cubicBezTo>
                    <a:pt x="183" y="52"/>
                    <a:pt x="189" y="46"/>
                    <a:pt x="189" y="38"/>
                  </a:cubicBezTo>
                  <a:cubicBezTo>
                    <a:pt x="189" y="30"/>
                    <a:pt x="183" y="24"/>
                    <a:pt x="175" y="24"/>
                  </a:cubicBezTo>
                  <a:cubicBezTo>
                    <a:pt x="167" y="24"/>
                    <a:pt x="161" y="30"/>
                    <a:pt x="161" y="38"/>
                  </a:cubicBezTo>
                  <a:cubicBezTo>
                    <a:pt x="161" y="41"/>
                    <a:pt x="162" y="43"/>
                    <a:pt x="162" y="45"/>
                  </a:cubicBezTo>
                  <a:cubicBezTo>
                    <a:pt x="127" y="84"/>
                    <a:pt x="127" y="84"/>
                    <a:pt x="127" y="84"/>
                  </a:cubicBezTo>
                  <a:cubicBezTo>
                    <a:pt x="125" y="83"/>
                    <a:pt x="123" y="83"/>
                    <a:pt x="121" y="83"/>
                  </a:cubicBezTo>
                  <a:cubicBezTo>
                    <a:pt x="120" y="83"/>
                    <a:pt x="119" y="83"/>
                    <a:pt x="118" y="83"/>
                  </a:cubicBezTo>
                  <a:cubicBezTo>
                    <a:pt x="79" y="22"/>
                    <a:pt x="79" y="22"/>
                    <a:pt x="79" y="22"/>
                  </a:cubicBezTo>
                  <a:cubicBezTo>
                    <a:pt x="81" y="20"/>
                    <a:pt x="82" y="17"/>
                    <a:pt x="82" y="14"/>
                  </a:cubicBezTo>
                  <a:cubicBezTo>
                    <a:pt x="82" y="6"/>
                    <a:pt x="76" y="0"/>
                    <a:pt x="68" y="0"/>
                  </a:cubicBezTo>
                  <a:cubicBezTo>
                    <a:pt x="60" y="0"/>
                    <a:pt x="54" y="6"/>
                    <a:pt x="54" y="14"/>
                  </a:cubicBezTo>
                  <a:cubicBezTo>
                    <a:pt x="54" y="15"/>
                    <a:pt x="54" y="16"/>
                    <a:pt x="54" y="17"/>
                  </a:cubicBezTo>
                  <a:cubicBezTo>
                    <a:pt x="23" y="37"/>
                    <a:pt x="23" y="37"/>
                    <a:pt x="23" y="37"/>
                  </a:cubicBezTo>
                  <a:cubicBezTo>
                    <a:pt x="20" y="35"/>
                    <a:pt x="17" y="34"/>
                    <a:pt x="14" y="34"/>
                  </a:cubicBezTo>
                  <a:cubicBezTo>
                    <a:pt x="6" y="34"/>
                    <a:pt x="0" y="40"/>
                    <a:pt x="0" y="48"/>
                  </a:cubicBezTo>
                  <a:cubicBezTo>
                    <a:pt x="0" y="56"/>
                    <a:pt x="6" y="62"/>
                    <a:pt x="14" y="62"/>
                  </a:cubicBezTo>
                  <a:close/>
                  <a:moveTo>
                    <a:pt x="175" y="34"/>
                  </a:moveTo>
                  <a:cubicBezTo>
                    <a:pt x="177" y="34"/>
                    <a:pt x="179" y="36"/>
                    <a:pt x="179" y="38"/>
                  </a:cubicBezTo>
                  <a:cubicBezTo>
                    <a:pt x="179" y="41"/>
                    <a:pt x="177" y="42"/>
                    <a:pt x="175" y="42"/>
                  </a:cubicBezTo>
                  <a:cubicBezTo>
                    <a:pt x="173" y="42"/>
                    <a:pt x="171" y="41"/>
                    <a:pt x="171" y="38"/>
                  </a:cubicBezTo>
                  <a:cubicBezTo>
                    <a:pt x="171" y="36"/>
                    <a:pt x="173" y="34"/>
                    <a:pt x="175" y="34"/>
                  </a:cubicBezTo>
                  <a:close/>
                  <a:moveTo>
                    <a:pt x="121" y="93"/>
                  </a:moveTo>
                  <a:cubicBezTo>
                    <a:pt x="124" y="93"/>
                    <a:pt x="126" y="94"/>
                    <a:pt x="126" y="97"/>
                  </a:cubicBezTo>
                  <a:cubicBezTo>
                    <a:pt x="126" y="99"/>
                    <a:pt x="124" y="101"/>
                    <a:pt x="121" y="101"/>
                  </a:cubicBezTo>
                  <a:cubicBezTo>
                    <a:pt x="119" y="101"/>
                    <a:pt x="117" y="99"/>
                    <a:pt x="117" y="97"/>
                  </a:cubicBezTo>
                  <a:cubicBezTo>
                    <a:pt x="117" y="96"/>
                    <a:pt x="118" y="95"/>
                    <a:pt x="118" y="94"/>
                  </a:cubicBezTo>
                  <a:cubicBezTo>
                    <a:pt x="119" y="93"/>
                    <a:pt x="120" y="93"/>
                    <a:pt x="121" y="93"/>
                  </a:cubicBezTo>
                  <a:close/>
                  <a:moveTo>
                    <a:pt x="65" y="11"/>
                  </a:moveTo>
                  <a:cubicBezTo>
                    <a:pt x="66" y="10"/>
                    <a:pt x="67" y="10"/>
                    <a:pt x="68" y="10"/>
                  </a:cubicBezTo>
                  <a:cubicBezTo>
                    <a:pt x="70" y="10"/>
                    <a:pt x="72" y="12"/>
                    <a:pt x="72" y="14"/>
                  </a:cubicBezTo>
                  <a:cubicBezTo>
                    <a:pt x="72" y="16"/>
                    <a:pt x="70" y="18"/>
                    <a:pt x="68" y="18"/>
                  </a:cubicBezTo>
                  <a:cubicBezTo>
                    <a:pt x="65" y="18"/>
                    <a:pt x="64" y="16"/>
                    <a:pt x="64" y="14"/>
                  </a:cubicBezTo>
                  <a:cubicBezTo>
                    <a:pt x="64" y="13"/>
                    <a:pt x="64" y="12"/>
                    <a:pt x="65" y="11"/>
                  </a:cubicBezTo>
                  <a:close/>
                  <a:moveTo>
                    <a:pt x="14" y="44"/>
                  </a:moveTo>
                  <a:cubicBezTo>
                    <a:pt x="17" y="44"/>
                    <a:pt x="18" y="46"/>
                    <a:pt x="18" y="48"/>
                  </a:cubicBezTo>
                  <a:cubicBezTo>
                    <a:pt x="18" y="50"/>
                    <a:pt x="17" y="52"/>
                    <a:pt x="14" y="52"/>
                  </a:cubicBezTo>
                  <a:cubicBezTo>
                    <a:pt x="12" y="52"/>
                    <a:pt x="10" y="50"/>
                    <a:pt x="10" y="48"/>
                  </a:cubicBezTo>
                  <a:cubicBezTo>
                    <a:pt x="10" y="46"/>
                    <a:pt x="12" y="44"/>
                    <a:pt x="14"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grpSp>
      <p:sp>
        <p:nvSpPr>
          <p:cNvPr id="31" name="Rectangle 30"/>
          <p:cNvSpPr/>
          <p:nvPr userDrawn="1"/>
        </p:nvSpPr>
        <p:spPr>
          <a:xfrm>
            <a:off x="420" y="1237842"/>
            <a:ext cx="13782156"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Description</a:t>
            </a:r>
            <a:r>
              <a:rPr lang="fr-FR" sz="1432" b="1" baseline="0">
                <a:solidFill>
                  <a:schemeClr val="accent1"/>
                </a:solidFill>
              </a:rPr>
              <a:t> du processus</a:t>
            </a:r>
            <a:endParaRPr lang="fr-FR" sz="1432" b="1">
              <a:solidFill>
                <a:schemeClr val="accent1"/>
              </a:solidFill>
            </a:endParaRPr>
          </a:p>
        </p:txBody>
      </p:sp>
      <p:grpSp>
        <p:nvGrpSpPr>
          <p:cNvPr id="35" name="Group 34"/>
          <p:cNvGrpSpPr/>
          <p:nvPr userDrawn="1"/>
        </p:nvGrpSpPr>
        <p:grpSpPr>
          <a:xfrm>
            <a:off x="494607" y="3633091"/>
            <a:ext cx="531706" cy="608924"/>
            <a:chOff x="9812338" y="2919413"/>
            <a:chExt cx="382588" cy="438150"/>
          </a:xfrm>
          <a:solidFill>
            <a:schemeClr val="accent1"/>
          </a:solidFill>
        </p:grpSpPr>
        <p:sp>
          <p:nvSpPr>
            <p:cNvPr id="36" name="Freeform 503"/>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7" name="Freeform 504"/>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8" name="Freeform 505"/>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grpSp>
      <p:sp>
        <p:nvSpPr>
          <p:cNvPr id="44" name="Rectangle 43"/>
          <p:cNvSpPr/>
          <p:nvPr userDrawn="1"/>
        </p:nvSpPr>
        <p:spPr bwMode="gray">
          <a:xfrm>
            <a:off x="13514846" y="375"/>
            <a:ext cx="4772492" cy="10286254"/>
          </a:xfrm>
          <a:prstGeom prst="rect">
            <a:avLst/>
          </a:prstGeom>
          <a:solidFill>
            <a:srgbClr val="000000"/>
          </a:solidFill>
          <a:ln w="19050" algn="ctr">
            <a:noFill/>
            <a:miter lim="800000"/>
            <a:headEnd/>
            <a:tailEnd/>
          </a:ln>
        </p:spPr>
        <p:txBody>
          <a:bodyPr wrap="square" lIns="106080" tIns="106080" rIns="106080" bIns="106080" rtlCol="0" anchor="ctr"/>
          <a:lstStyle/>
          <a:p>
            <a:pPr algn="ctr" defTabSz="1093993">
              <a:lnSpc>
                <a:spcPct val="106000"/>
              </a:lnSpc>
              <a:defRPr/>
            </a:pPr>
            <a:endParaRPr lang="fr-FR" sz="1909" b="1">
              <a:solidFill>
                <a:prstClr val="white"/>
              </a:solidFill>
              <a:latin typeface="Verdana"/>
            </a:endParaRPr>
          </a:p>
        </p:txBody>
      </p:sp>
      <p:sp>
        <p:nvSpPr>
          <p:cNvPr id="46" name="TextBox 45"/>
          <p:cNvSpPr txBox="1"/>
          <p:nvPr userDrawn="1"/>
        </p:nvSpPr>
        <p:spPr>
          <a:xfrm>
            <a:off x="14500534" y="366189"/>
            <a:ext cx="3589911" cy="587597"/>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Gains attendus suite à l’automatisation </a:t>
            </a:r>
          </a:p>
        </p:txBody>
      </p:sp>
      <p:sp>
        <p:nvSpPr>
          <p:cNvPr id="47" name="Freeform 723"/>
          <p:cNvSpPr>
            <a:spLocks noChangeAspect="1" noEditPoints="1"/>
          </p:cNvSpPr>
          <p:nvPr userDrawn="1"/>
        </p:nvSpPr>
        <p:spPr bwMode="auto">
          <a:xfrm>
            <a:off x="13775888" y="293357"/>
            <a:ext cx="593958" cy="593958"/>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48" name="TextBox 47"/>
          <p:cNvSpPr txBox="1"/>
          <p:nvPr userDrawn="1"/>
        </p:nvSpPr>
        <p:spPr>
          <a:xfrm>
            <a:off x="13927199" y="1520263"/>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noProof="0">
                <a:solidFill>
                  <a:prstClr val="white"/>
                </a:solidFill>
                <a:latin typeface="Verdana"/>
              </a:rPr>
              <a:t>Temps</a:t>
            </a:r>
            <a:r>
              <a:rPr lang="fr-FR" sz="1313" baseline="0" noProof="0">
                <a:solidFill>
                  <a:prstClr val="white"/>
                </a:solidFill>
                <a:latin typeface="Verdana"/>
              </a:rPr>
              <a:t> d’exécution du process sans robot</a:t>
            </a:r>
            <a:endParaRPr lang="fr-FR" sz="1313" noProof="0">
              <a:solidFill>
                <a:prstClr val="white"/>
              </a:solidFill>
              <a:latin typeface="Verdana"/>
            </a:endParaRPr>
          </a:p>
        </p:txBody>
      </p:sp>
      <p:sp>
        <p:nvSpPr>
          <p:cNvPr id="59" name="TextBox 58"/>
          <p:cNvSpPr txBox="1"/>
          <p:nvPr userDrawn="1"/>
        </p:nvSpPr>
        <p:spPr>
          <a:xfrm>
            <a:off x="13775015" y="4172164"/>
            <a:ext cx="1566826" cy="404085"/>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ETP</a:t>
            </a:r>
            <a:br>
              <a:rPr lang="fr-FR" sz="1313" baseline="0">
                <a:solidFill>
                  <a:prstClr val="white"/>
                </a:solidFill>
                <a:latin typeface="Verdana"/>
              </a:rPr>
            </a:br>
            <a:r>
              <a:rPr lang="fr-FR" sz="1313" baseline="0">
                <a:solidFill>
                  <a:prstClr val="white"/>
                </a:solidFill>
                <a:latin typeface="Verdana"/>
              </a:rPr>
              <a:t>économisé</a:t>
            </a:r>
            <a:endParaRPr lang="fr-FR" sz="1313">
              <a:solidFill>
                <a:prstClr val="white"/>
              </a:solidFill>
              <a:latin typeface="Verdana"/>
            </a:endParaRPr>
          </a:p>
        </p:txBody>
      </p:sp>
      <p:sp>
        <p:nvSpPr>
          <p:cNvPr id="69" name="TextBox 68"/>
          <p:cNvSpPr txBox="1"/>
          <p:nvPr userDrawn="1"/>
        </p:nvSpPr>
        <p:spPr>
          <a:xfrm>
            <a:off x="14500534" y="5454947"/>
            <a:ext cx="3786803" cy="293798"/>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Facteurs clés de succès </a:t>
            </a:r>
          </a:p>
        </p:txBody>
      </p:sp>
      <p:sp>
        <p:nvSpPr>
          <p:cNvPr id="70" name="Freeform 575"/>
          <p:cNvSpPr>
            <a:spLocks noChangeAspect="1" noEditPoints="1"/>
          </p:cNvSpPr>
          <p:nvPr userDrawn="1"/>
        </p:nvSpPr>
        <p:spPr bwMode="auto">
          <a:xfrm>
            <a:off x="13774141" y="5342631"/>
            <a:ext cx="595705" cy="59395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0 w 512"/>
              <a:gd name="T11" fmla="*/ 362 h 512"/>
              <a:gd name="T12" fmla="*/ 320 w 512"/>
              <a:gd name="T13" fmla="*/ 384 h 512"/>
              <a:gd name="T14" fmla="*/ 224 w 512"/>
              <a:gd name="T15" fmla="*/ 384 h 512"/>
              <a:gd name="T16" fmla="*/ 191 w 512"/>
              <a:gd name="T17" fmla="*/ 373 h 512"/>
              <a:gd name="T18" fmla="*/ 106 w 512"/>
              <a:gd name="T19" fmla="*/ 373 h 512"/>
              <a:gd name="T20" fmla="*/ 96 w 512"/>
              <a:gd name="T21" fmla="*/ 362 h 512"/>
              <a:gd name="T22" fmla="*/ 96 w 512"/>
              <a:gd name="T23" fmla="*/ 245 h 512"/>
              <a:gd name="T24" fmla="*/ 106 w 512"/>
              <a:gd name="T25" fmla="*/ 234 h 512"/>
              <a:gd name="T26" fmla="*/ 175 w 512"/>
              <a:gd name="T27" fmla="*/ 234 h 512"/>
              <a:gd name="T28" fmla="*/ 184 w 512"/>
              <a:gd name="T29" fmla="*/ 220 h 512"/>
              <a:gd name="T30" fmla="*/ 185 w 512"/>
              <a:gd name="T31" fmla="*/ 218 h 512"/>
              <a:gd name="T32" fmla="*/ 280 w 512"/>
              <a:gd name="T33" fmla="*/ 110 h 512"/>
              <a:gd name="T34" fmla="*/ 287 w 512"/>
              <a:gd name="T35" fmla="*/ 106 h 512"/>
              <a:gd name="T36" fmla="*/ 295 w 512"/>
              <a:gd name="T37" fmla="*/ 109 h 512"/>
              <a:gd name="T38" fmla="*/ 309 w 512"/>
              <a:gd name="T39" fmla="*/ 152 h 512"/>
              <a:gd name="T40" fmla="*/ 292 w 512"/>
              <a:gd name="T41" fmla="*/ 202 h 512"/>
              <a:gd name="T42" fmla="*/ 330 w 512"/>
              <a:gd name="T43" fmla="*/ 202 h 512"/>
              <a:gd name="T44" fmla="*/ 394 w 512"/>
              <a:gd name="T45" fmla="*/ 266 h 512"/>
              <a:gd name="T46" fmla="*/ 370 w 512"/>
              <a:gd name="T47" fmla="*/ 362 h 512"/>
              <a:gd name="T48" fmla="*/ 170 w 512"/>
              <a:gd name="T49" fmla="*/ 330 h 512"/>
              <a:gd name="T50" fmla="*/ 174 w 512"/>
              <a:gd name="T51" fmla="*/ 352 h 512"/>
              <a:gd name="T52" fmla="*/ 117 w 512"/>
              <a:gd name="T53" fmla="*/ 352 h 512"/>
              <a:gd name="T54" fmla="*/ 117 w 512"/>
              <a:gd name="T55" fmla="*/ 256 h 512"/>
              <a:gd name="T56" fmla="*/ 170 w 512"/>
              <a:gd name="T57" fmla="*/ 256 h 512"/>
              <a:gd name="T58" fmla="*/ 170 w 512"/>
              <a:gd name="T59" fmla="*/ 256 h 512"/>
              <a:gd name="T60" fmla="*/ 170 w 512"/>
              <a:gd name="T61" fmla="*/ 330 h 512"/>
              <a:gd name="T62" fmla="*/ 373 w 512"/>
              <a:gd name="T63" fmla="*/ 267 h 512"/>
              <a:gd name="T64" fmla="*/ 354 w 512"/>
              <a:gd name="T65" fmla="*/ 348 h 512"/>
              <a:gd name="T66" fmla="*/ 320 w 512"/>
              <a:gd name="T67" fmla="*/ 362 h 512"/>
              <a:gd name="T68" fmla="*/ 224 w 512"/>
              <a:gd name="T69" fmla="*/ 362 h 512"/>
              <a:gd name="T70" fmla="*/ 192 w 512"/>
              <a:gd name="T71" fmla="*/ 330 h 512"/>
              <a:gd name="T72" fmla="*/ 192 w 512"/>
              <a:gd name="T73" fmla="*/ 256 h 512"/>
              <a:gd name="T74" fmla="*/ 200 w 512"/>
              <a:gd name="T75" fmla="*/ 233 h 512"/>
              <a:gd name="T76" fmla="*/ 201 w 512"/>
              <a:gd name="T77" fmla="*/ 233 h 512"/>
              <a:gd name="T78" fmla="*/ 287 w 512"/>
              <a:gd name="T79" fmla="*/ 134 h 512"/>
              <a:gd name="T80" fmla="*/ 288 w 512"/>
              <a:gd name="T81" fmla="*/ 146 h 512"/>
              <a:gd name="T82" fmla="*/ 267 w 512"/>
              <a:gd name="T83" fmla="*/ 210 h 512"/>
              <a:gd name="T84" fmla="*/ 267 w 512"/>
              <a:gd name="T85" fmla="*/ 210 h 512"/>
              <a:gd name="T86" fmla="*/ 266 w 512"/>
              <a:gd name="T87" fmla="*/ 213 h 512"/>
              <a:gd name="T88" fmla="*/ 277 w 512"/>
              <a:gd name="T89" fmla="*/ 224 h 512"/>
              <a:gd name="T90" fmla="*/ 330 w 512"/>
              <a:gd name="T91" fmla="*/ 224 h 512"/>
              <a:gd name="T92" fmla="*/ 373 w 512"/>
              <a:gd name="T93" fmla="*/ 2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0" y="362"/>
                </a:moveTo>
                <a:cubicBezTo>
                  <a:pt x="357" y="377"/>
                  <a:pt x="340" y="384"/>
                  <a:pt x="320" y="384"/>
                </a:cubicBezTo>
                <a:cubicBezTo>
                  <a:pt x="224" y="384"/>
                  <a:pt x="224" y="384"/>
                  <a:pt x="224" y="384"/>
                </a:cubicBezTo>
                <a:cubicBezTo>
                  <a:pt x="211" y="384"/>
                  <a:pt x="200" y="380"/>
                  <a:pt x="191" y="373"/>
                </a:cubicBezTo>
                <a:cubicBezTo>
                  <a:pt x="106" y="373"/>
                  <a:pt x="106" y="373"/>
                  <a:pt x="106" y="373"/>
                </a:cubicBezTo>
                <a:cubicBezTo>
                  <a:pt x="100" y="373"/>
                  <a:pt x="96" y="368"/>
                  <a:pt x="96" y="362"/>
                </a:cubicBezTo>
                <a:cubicBezTo>
                  <a:pt x="96" y="245"/>
                  <a:pt x="96" y="245"/>
                  <a:pt x="96" y="245"/>
                </a:cubicBezTo>
                <a:cubicBezTo>
                  <a:pt x="96" y="239"/>
                  <a:pt x="100" y="234"/>
                  <a:pt x="106" y="234"/>
                </a:cubicBezTo>
                <a:cubicBezTo>
                  <a:pt x="175" y="234"/>
                  <a:pt x="175" y="234"/>
                  <a:pt x="175" y="234"/>
                </a:cubicBezTo>
                <a:cubicBezTo>
                  <a:pt x="177" y="229"/>
                  <a:pt x="180" y="224"/>
                  <a:pt x="184" y="220"/>
                </a:cubicBezTo>
                <a:cubicBezTo>
                  <a:pt x="185" y="218"/>
                  <a:pt x="185" y="218"/>
                  <a:pt x="185" y="218"/>
                </a:cubicBezTo>
                <a:cubicBezTo>
                  <a:pt x="280" y="110"/>
                  <a:pt x="280" y="110"/>
                  <a:pt x="280" y="110"/>
                </a:cubicBezTo>
                <a:cubicBezTo>
                  <a:pt x="282" y="108"/>
                  <a:pt x="284" y="106"/>
                  <a:pt x="287" y="106"/>
                </a:cubicBezTo>
                <a:cubicBezTo>
                  <a:pt x="290" y="106"/>
                  <a:pt x="293" y="107"/>
                  <a:pt x="295" y="109"/>
                </a:cubicBezTo>
                <a:cubicBezTo>
                  <a:pt x="296" y="110"/>
                  <a:pt x="315" y="129"/>
                  <a:pt x="309" y="152"/>
                </a:cubicBezTo>
                <a:cubicBezTo>
                  <a:pt x="292" y="202"/>
                  <a:pt x="292" y="202"/>
                  <a:pt x="292" y="202"/>
                </a:cubicBezTo>
                <a:cubicBezTo>
                  <a:pt x="330" y="202"/>
                  <a:pt x="330" y="202"/>
                  <a:pt x="330" y="202"/>
                </a:cubicBezTo>
                <a:cubicBezTo>
                  <a:pt x="361" y="202"/>
                  <a:pt x="394" y="235"/>
                  <a:pt x="394" y="266"/>
                </a:cubicBezTo>
                <a:cubicBezTo>
                  <a:pt x="395" y="268"/>
                  <a:pt x="400" y="329"/>
                  <a:pt x="370" y="362"/>
                </a:cubicBezTo>
                <a:close/>
                <a:moveTo>
                  <a:pt x="170" y="330"/>
                </a:moveTo>
                <a:cubicBezTo>
                  <a:pt x="170" y="338"/>
                  <a:pt x="172" y="345"/>
                  <a:pt x="174" y="352"/>
                </a:cubicBezTo>
                <a:cubicBezTo>
                  <a:pt x="117" y="352"/>
                  <a:pt x="117" y="352"/>
                  <a:pt x="117" y="352"/>
                </a:cubicBezTo>
                <a:cubicBezTo>
                  <a:pt x="117" y="256"/>
                  <a:pt x="117" y="256"/>
                  <a:pt x="117" y="256"/>
                </a:cubicBezTo>
                <a:cubicBezTo>
                  <a:pt x="170" y="256"/>
                  <a:pt x="170" y="256"/>
                  <a:pt x="170" y="256"/>
                </a:cubicBezTo>
                <a:cubicBezTo>
                  <a:pt x="170" y="256"/>
                  <a:pt x="170" y="256"/>
                  <a:pt x="170" y="256"/>
                </a:cubicBezTo>
                <a:lnTo>
                  <a:pt x="170" y="330"/>
                </a:lnTo>
                <a:close/>
                <a:moveTo>
                  <a:pt x="373" y="267"/>
                </a:moveTo>
                <a:cubicBezTo>
                  <a:pt x="373" y="268"/>
                  <a:pt x="378" y="322"/>
                  <a:pt x="354" y="348"/>
                </a:cubicBezTo>
                <a:cubicBezTo>
                  <a:pt x="346" y="358"/>
                  <a:pt x="334" y="362"/>
                  <a:pt x="320" y="362"/>
                </a:cubicBezTo>
                <a:cubicBezTo>
                  <a:pt x="224" y="362"/>
                  <a:pt x="224" y="362"/>
                  <a:pt x="224" y="362"/>
                </a:cubicBezTo>
                <a:cubicBezTo>
                  <a:pt x="205" y="362"/>
                  <a:pt x="192" y="349"/>
                  <a:pt x="192" y="330"/>
                </a:cubicBezTo>
                <a:cubicBezTo>
                  <a:pt x="192" y="256"/>
                  <a:pt x="192" y="256"/>
                  <a:pt x="192" y="256"/>
                </a:cubicBezTo>
                <a:cubicBezTo>
                  <a:pt x="192" y="248"/>
                  <a:pt x="195" y="240"/>
                  <a:pt x="200" y="233"/>
                </a:cubicBezTo>
                <a:cubicBezTo>
                  <a:pt x="201" y="233"/>
                  <a:pt x="201" y="233"/>
                  <a:pt x="201" y="233"/>
                </a:cubicBezTo>
                <a:cubicBezTo>
                  <a:pt x="287" y="134"/>
                  <a:pt x="287" y="134"/>
                  <a:pt x="287" y="134"/>
                </a:cubicBezTo>
                <a:cubicBezTo>
                  <a:pt x="288" y="138"/>
                  <a:pt x="289" y="142"/>
                  <a:pt x="288" y="146"/>
                </a:cubicBezTo>
                <a:cubicBezTo>
                  <a:pt x="267" y="210"/>
                  <a:pt x="267" y="210"/>
                  <a:pt x="267" y="210"/>
                </a:cubicBezTo>
                <a:cubicBezTo>
                  <a:pt x="267" y="210"/>
                  <a:pt x="267" y="210"/>
                  <a:pt x="267" y="210"/>
                </a:cubicBezTo>
                <a:cubicBezTo>
                  <a:pt x="267" y="211"/>
                  <a:pt x="266" y="212"/>
                  <a:pt x="266" y="213"/>
                </a:cubicBezTo>
                <a:cubicBezTo>
                  <a:pt x="266" y="219"/>
                  <a:pt x="271" y="224"/>
                  <a:pt x="277" y="224"/>
                </a:cubicBezTo>
                <a:cubicBezTo>
                  <a:pt x="330" y="224"/>
                  <a:pt x="330" y="224"/>
                  <a:pt x="330" y="224"/>
                </a:cubicBezTo>
                <a:cubicBezTo>
                  <a:pt x="349" y="224"/>
                  <a:pt x="373" y="247"/>
                  <a:pt x="373" y="267"/>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3" name="Text Placeholder 2"/>
          <p:cNvSpPr>
            <a:spLocks noGrp="1"/>
          </p:cNvSpPr>
          <p:nvPr>
            <p:ph type="body" sz="quarter" idx="14"/>
          </p:nvPr>
        </p:nvSpPr>
        <p:spPr>
          <a:xfrm>
            <a:off x="464145" y="2109343"/>
            <a:ext cx="12767242" cy="1245816"/>
          </a:xfrm>
        </p:spPr>
        <p:txBody>
          <a:bodyPr/>
          <a:lstStyle>
            <a:lvl1pPr marL="0" indent="0">
              <a:buFont typeface="Arial" panose="020B0604020202020204" pitchFamily="34" charset="0"/>
              <a:buNone/>
              <a:defRPr lang="en-US" sz="1193" kern="1200" dirty="0" smtClean="0">
                <a:solidFill>
                  <a:schemeClr val="tx1"/>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lang="en-US"/>
          </a:p>
        </p:txBody>
      </p:sp>
      <p:sp>
        <p:nvSpPr>
          <p:cNvPr id="81" name="Text Placeholder 2"/>
          <p:cNvSpPr>
            <a:spLocks noGrp="1"/>
          </p:cNvSpPr>
          <p:nvPr>
            <p:ph type="body" sz="quarter" idx="15"/>
          </p:nvPr>
        </p:nvSpPr>
        <p:spPr>
          <a:xfrm>
            <a:off x="15411127" y="155769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85" name="Text Placeholder 2"/>
          <p:cNvSpPr>
            <a:spLocks noGrp="1"/>
          </p:cNvSpPr>
          <p:nvPr>
            <p:ph type="body" sz="quarter" idx="19"/>
          </p:nvPr>
        </p:nvSpPr>
        <p:spPr>
          <a:xfrm>
            <a:off x="13845513" y="6097128"/>
            <a:ext cx="4206832" cy="3759766"/>
          </a:xfrm>
          <a:prstGeom prst="rect">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t" anchorCtr="0">
            <a:normAutofit/>
          </a:bodyPr>
          <a:lstStyle>
            <a:lvl1pPr marL="272816" indent="-272816" algn="l" defTabSz="1093993" rtl="0" eaLnBrk="1" latinLnBrk="0" hangingPunct="1">
              <a:lnSpc>
                <a:spcPct val="106000"/>
              </a:lnSpc>
              <a:buClrTx/>
              <a:buSzPct val="100000"/>
              <a:buFont typeface="Wingdings" panose="05000000000000000000" pitchFamily="2" charset="2"/>
              <a:buChar char="ü"/>
              <a:defRPr lang="en-US" sz="1316" b="0" i="0" u="none" kern="1200" dirty="0" smtClean="0">
                <a:solidFill>
                  <a:srgbClr val="FFFFFF"/>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a:t>Edit Master text styles</a:t>
            </a:r>
          </a:p>
        </p:txBody>
      </p:sp>
      <p:sp>
        <p:nvSpPr>
          <p:cNvPr id="52" name="Rectangle 51"/>
          <p:cNvSpPr/>
          <p:nvPr userDrawn="1"/>
        </p:nvSpPr>
        <p:spPr>
          <a:xfrm>
            <a:off x="9923411" y="3717171"/>
            <a:ext cx="3949699" cy="294376"/>
          </a:xfrm>
          <a:prstGeom prst="rect">
            <a:avLst/>
          </a:prstGeom>
        </p:spPr>
        <p:txBody>
          <a:bodyPr wrap="square">
            <a:spAutoFit/>
          </a:bodyPr>
          <a:lstStyle/>
          <a:p>
            <a:r>
              <a:rPr lang="fr-FR" sz="1313">
                <a:solidFill>
                  <a:schemeClr val="accent1"/>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Fort   </a:t>
            </a:r>
            <a:r>
              <a:rPr lang="fr-FR" sz="1253">
                <a:solidFill>
                  <a:schemeClr val="tx1">
                    <a:lumMod val="50000"/>
                    <a:lumOff val="50000"/>
                  </a:schemeClr>
                </a:solidFill>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a:t>
            </a:r>
            <a:r>
              <a:rPr lang="fr-FR" sz="1313">
                <a:sym typeface="Wingdings" panose="05000000000000000000" pitchFamily="2" charset="2"/>
              </a:rPr>
              <a:t> </a:t>
            </a:r>
            <a:r>
              <a:rPr lang="fr-FR" sz="955">
                <a:solidFill>
                  <a:schemeClr val="tx1">
                    <a:lumMod val="50000"/>
                    <a:lumOff val="50000"/>
                  </a:schemeClr>
                </a:solidFill>
                <a:sym typeface="Wingdings" panose="05000000000000000000" pitchFamily="2" charset="2"/>
              </a:rPr>
              <a:t>Moyen </a:t>
            </a:r>
            <a:r>
              <a:rPr lang="fr-FR" sz="1313">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Faible </a:t>
            </a:r>
            <a:endParaRPr lang="fr-FR" sz="955">
              <a:solidFill>
                <a:schemeClr val="tx1">
                  <a:lumMod val="50000"/>
                  <a:lumOff val="50000"/>
                </a:schemeClr>
              </a:solidFill>
            </a:endParaRPr>
          </a:p>
        </p:txBody>
      </p:sp>
      <p:sp>
        <p:nvSpPr>
          <p:cNvPr id="53" name="Rounded Rectangle 52"/>
          <p:cNvSpPr/>
          <p:nvPr userDrawn="1"/>
        </p:nvSpPr>
        <p:spPr>
          <a:xfrm>
            <a:off x="10931968" y="6325305"/>
            <a:ext cx="511019" cy="162000"/>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4" name="TextBox 53"/>
          <p:cNvSpPr txBox="1"/>
          <p:nvPr userDrawn="1"/>
        </p:nvSpPr>
        <p:spPr>
          <a:xfrm>
            <a:off x="11411764" y="6246550"/>
            <a:ext cx="2160001" cy="239296"/>
          </a:xfrm>
          <a:prstGeom prst="rect">
            <a:avLst/>
          </a:prstGeom>
          <a:noFill/>
        </p:spPr>
        <p:txBody>
          <a:bodyPr wrap="square" rtlCol="0">
            <a:spAutoFit/>
          </a:bodyPr>
          <a:lstStyle/>
          <a:p>
            <a:r>
              <a:rPr lang="fr-FR" sz="955">
                <a:solidFill>
                  <a:schemeClr val="tx1">
                    <a:lumMod val="50000"/>
                    <a:lumOff val="50000"/>
                  </a:schemeClr>
                </a:solidFill>
              </a:rPr>
              <a:t>Tâche automatisée</a:t>
            </a:r>
          </a:p>
        </p:txBody>
      </p:sp>
      <p:sp>
        <p:nvSpPr>
          <p:cNvPr id="55" name="Rounded Rectangle 54"/>
          <p:cNvSpPr/>
          <p:nvPr userDrawn="1"/>
        </p:nvSpPr>
        <p:spPr>
          <a:xfrm>
            <a:off x="10931968" y="6075780"/>
            <a:ext cx="511019" cy="162000"/>
          </a:xfrm>
          <a:prstGeom prst="roundRect">
            <a:avLst/>
          </a:prstGeom>
          <a:gradFill>
            <a:gsLst>
              <a:gs pos="100000">
                <a:schemeClr val="bg1"/>
              </a:gs>
              <a:gs pos="0">
                <a:schemeClr val="accent1">
                  <a:lumMod val="40000"/>
                  <a:lumOff val="60000"/>
                </a:schemeClr>
              </a:gs>
            </a:gsLst>
            <a:lin ang="5400000" scaled="1"/>
          </a:gra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6" name="TextBox 55"/>
          <p:cNvSpPr txBox="1"/>
          <p:nvPr userDrawn="1"/>
        </p:nvSpPr>
        <p:spPr>
          <a:xfrm>
            <a:off x="11412427" y="6000582"/>
            <a:ext cx="2160001" cy="239296"/>
          </a:xfrm>
          <a:prstGeom prst="rect">
            <a:avLst/>
          </a:prstGeom>
          <a:noFill/>
        </p:spPr>
        <p:txBody>
          <a:bodyPr wrap="square" rtlCol="0">
            <a:spAutoFit/>
          </a:bodyPr>
          <a:lstStyle/>
          <a:p>
            <a:r>
              <a:rPr lang="fr-FR" sz="955">
                <a:solidFill>
                  <a:schemeClr val="tx1">
                    <a:lumMod val="50000"/>
                    <a:lumOff val="50000"/>
                  </a:schemeClr>
                </a:solidFill>
              </a:rPr>
              <a:t>Tâche semi-automatisée</a:t>
            </a:r>
          </a:p>
        </p:txBody>
      </p:sp>
      <p:sp>
        <p:nvSpPr>
          <p:cNvPr id="57" name="Rounded Rectangle 56"/>
          <p:cNvSpPr/>
          <p:nvPr userDrawn="1"/>
        </p:nvSpPr>
        <p:spPr>
          <a:xfrm>
            <a:off x="10931968" y="5826255"/>
            <a:ext cx="511019" cy="162000"/>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8" name="TextBox 57"/>
          <p:cNvSpPr txBox="1"/>
          <p:nvPr userDrawn="1"/>
        </p:nvSpPr>
        <p:spPr>
          <a:xfrm>
            <a:off x="11412427" y="5722650"/>
            <a:ext cx="2160001" cy="239296"/>
          </a:xfrm>
          <a:prstGeom prst="rect">
            <a:avLst/>
          </a:prstGeom>
          <a:noFill/>
        </p:spPr>
        <p:txBody>
          <a:bodyPr wrap="square" rtlCol="0">
            <a:spAutoFit/>
          </a:bodyPr>
          <a:lstStyle/>
          <a:p>
            <a:r>
              <a:rPr lang="fr-FR" sz="955">
                <a:solidFill>
                  <a:schemeClr val="tx1">
                    <a:lumMod val="50000"/>
                    <a:lumOff val="50000"/>
                  </a:schemeClr>
                </a:solidFill>
              </a:rPr>
              <a:t>Tâche manuelle</a:t>
            </a:r>
          </a:p>
        </p:txBody>
      </p:sp>
      <p:sp>
        <p:nvSpPr>
          <p:cNvPr id="50" name="TextBox 49"/>
          <p:cNvSpPr txBox="1"/>
          <p:nvPr userDrawn="1"/>
        </p:nvSpPr>
        <p:spPr>
          <a:xfrm>
            <a:off x="13877337" y="2714228"/>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Temps</a:t>
            </a:r>
            <a:r>
              <a:rPr lang="fr-FR" sz="1313" baseline="0">
                <a:solidFill>
                  <a:prstClr val="white"/>
                </a:solidFill>
                <a:latin typeface="Verdana"/>
              </a:rPr>
              <a:t> d’exécution du process avec robot</a:t>
            </a:r>
            <a:endParaRPr lang="fr-FR" sz="1313">
              <a:solidFill>
                <a:prstClr val="white"/>
              </a:solidFill>
              <a:latin typeface="Verdana"/>
            </a:endParaRPr>
          </a:p>
        </p:txBody>
      </p:sp>
      <p:sp>
        <p:nvSpPr>
          <p:cNvPr id="60" name="Text Placeholder 2"/>
          <p:cNvSpPr>
            <a:spLocks noGrp="1"/>
          </p:cNvSpPr>
          <p:nvPr>
            <p:ph type="body" sz="quarter" idx="20"/>
          </p:nvPr>
        </p:nvSpPr>
        <p:spPr>
          <a:xfrm>
            <a:off x="15402547" y="276564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1" name="Text Placeholder 2"/>
          <p:cNvSpPr>
            <a:spLocks noGrp="1"/>
          </p:cNvSpPr>
          <p:nvPr>
            <p:ph type="body" sz="quarter" idx="21"/>
          </p:nvPr>
        </p:nvSpPr>
        <p:spPr>
          <a:xfrm>
            <a:off x="15402547" y="3945468"/>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2" name="Freeform 388"/>
          <p:cNvSpPr>
            <a:spLocks noEditPoints="1"/>
          </p:cNvSpPr>
          <p:nvPr userDrawn="1"/>
        </p:nvSpPr>
        <p:spPr bwMode="auto">
          <a:xfrm>
            <a:off x="557607" y="1482160"/>
            <a:ext cx="468707" cy="328744"/>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solidFill>
            <a:schemeClr val="accent1"/>
          </a:solidFill>
          <a:ln>
            <a:solidFill>
              <a:schemeClr val="accent1">
                <a:lumMod val="40000"/>
                <a:lumOff val="6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109119" tIns="54559" rIns="109119" bIns="54559" numCol="1" anchor="t" anchorCtr="0" compatLnSpc="1">
            <a:prstTxWarp prst="textNoShape">
              <a:avLst/>
            </a:prstTxWarp>
          </a:bodyPr>
          <a:lstStyle/>
          <a:p>
            <a:endParaRPr lang="en-GB" sz="2149"/>
          </a:p>
        </p:txBody>
      </p:sp>
    </p:spTree>
    <p:extLst>
      <p:ext uri="{BB962C8B-B14F-4D97-AF65-F5344CB8AC3E}">
        <p14:creationId xmlns:p14="http://schemas.microsoft.com/office/powerpoint/2010/main" val="1012133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741298" y="476257"/>
            <a:ext cx="16802693" cy="501149"/>
          </a:xfrm>
          <a:prstGeom prst="rect">
            <a:avLst/>
          </a:prstGeom>
        </p:spPr>
        <p:txBody>
          <a:bodyPr vert="horz" lIns="0" tIns="0" rIns="0" bIns="0" rtlCol="0" anchor="t" anchorCtr="0">
            <a:noAutofit/>
          </a:bodyPr>
          <a:lstStyle>
            <a:lvl1pPr>
              <a:defRPr/>
            </a:lvl1pPr>
          </a:lstStyle>
          <a:p>
            <a:r>
              <a:rPr lang="en-US" dirty="0"/>
              <a:t>Click to add title</a:t>
            </a:r>
          </a:p>
        </p:txBody>
      </p:sp>
      <p:sp>
        <p:nvSpPr>
          <p:cNvPr id="5" name="Footer Placeholder 5"/>
          <p:cNvSpPr>
            <a:spLocks noGrp="1"/>
          </p:cNvSpPr>
          <p:nvPr>
            <p:ph type="ftr" sz="quarter" idx="3"/>
          </p:nvPr>
        </p:nvSpPr>
        <p:spPr>
          <a:xfrm>
            <a:off x="741297" y="9679389"/>
            <a:ext cx="6172029" cy="136512"/>
          </a:xfrm>
          <a:prstGeom prst="rect">
            <a:avLst/>
          </a:prstGeom>
          <a:noFill/>
        </p:spPr>
        <p:txBody>
          <a:bodyPr wrap="square" lIns="0" tIns="0" rIns="0" bIns="0" rtlCol="0">
            <a:spAutoFit/>
          </a:bodyPr>
          <a:lstStyle>
            <a:lvl1pPr>
              <a:defRPr kumimoji="0" lang="fr-FR" sz="887" b="0" i="0" u="none" strike="noStrike" cap="none" spc="0" normalizeH="0" baseline="0" dirty="0">
                <a:ln>
                  <a:noFill/>
                </a:ln>
                <a:solidFill>
                  <a:prstClr val="black"/>
                </a:solidFill>
                <a:effectLst/>
                <a:uLnTx/>
                <a:uFillTx/>
                <a:latin typeface="Verdana"/>
              </a:defRPr>
            </a:lvl1pPr>
          </a:lstStyle>
          <a:p>
            <a:pPr defTabSz="1244316">
              <a:spcBef>
                <a:spcPts val="816"/>
              </a:spcBef>
              <a:buSzPct val="100000"/>
            </a:pPr>
            <a:r>
              <a:rPr lang="fr-FR"/>
              <a:t>Conception et Réalisation d'un Chatbot assisté par l'RPA</a:t>
            </a:r>
          </a:p>
        </p:txBody>
      </p:sp>
      <p:sp>
        <p:nvSpPr>
          <p:cNvPr id="6" name="Slide Number Placeholder 6"/>
          <p:cNvSpPr>
            <a:spLocks noGrp="1"/>
          </p:cNvSpPr>
          <p:nvPr>
            <p:ph type="sldNum" sz="quarter" idx="4"/>
          </p:nvPr>
        </p:nvSpPr>
        <p:spPr>
          <a:xfrm>
            <a:off x="17148905" y="9679388"/>
            <a:ext cx="395085"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6389EFCB-0C24-4FEF-BD3B-71D94CF43C76}" type="slidenum">
              <a:rPr lang="fr-FR" smtClean="0"/>
              <a:pPr defTabSz="1244316">
                <a:spcBef>
                  <a:spcPts val="816"/>
                </a:spcBef>
                <a:buSzPct val="100000"/>
              </a:pPr>
              <a:t>‹#›</a:t>
            </a:fld>
            <a:endParaRPr lang="fr-FR"/>
          </a:p>
        </p:txBody>
      </p:sp>
      <p:sp>
        <p:nvSpPr>
          <p:cNvPr id="7" name="Date Placeholder 4"/>
          <p:cNvSpPr>
            <a:spLocks noGrp="1"/>
          </p:cNvSpPr>
          <p:nvPr>
            <p:ph type="dt" sz="half" idx="2"/>
          </p:nvPr>
        </p:nvSpPr>
        <p:spPr>
          <a:xfrm>
            <a:off x="9055039" y="9679388"/>
            <a:ext cx="7801289"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83CA3D1B-3D5E-4BF5-82E5-70EE25D69354}" type="datetime1">
              <a:rPr lang="en-US" smtClean="0"/>
              <a:t>7/1/2020</a:t>
            </a:fld>
            <a:endParaRPr lang="fr-FR" dirty="0"/>
          </a:p>
        </p:txBody>
      </p:sp>
    </p:spTree>
    <p:extLst>
      <p:ext uri="{BB962C8B-B14F-4D97-AF65-F5344CB8AC3E}">
        <p14:creationId xmlns:p14="http://schemas.microsoft.com/office/powerpoint/2010/main" val="32831458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E5152-8B84-4273-9250-3C498C881AE7}"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372988-6AB8-4215-B899-275EAEC34C13}" type="datetime1">
              <a:rPr lang="en-US" smtClean="0"/>
              <a:t>7/1/2020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611E8-62F7-44D4-B894-626CA63CDA93}" type="datetime1">
              <a:rPr lang="en-US" smtClean="0"/>
              <a:t>7/1/2020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8900F1-FC0B-4CEC-AD8A-27202F0EFF04}" type="datetime1">
              <a:rPr lang="en-US" smtClean="0"/>
              <a:t>7/1/2020</a:t>
            </a:fld>
            <a:endParaRPr lang="en-US"/>
          </a:p>
        </p:txBody>
      </p:sp>
      <p:sp>
        <p:nvSpPr>
          <p:cNvPr id="8" name="Footer Placeholder 7"/>
          <p:cNvSpPr>
            <a:spLocks noGrp="1"/>
          </p:cNvSpPr>
          <p:nvPr>
            <p:ph type="ftr" sz="quarter" idx="11"/>
          </p:nvPr>
        </p:nvSpPr>
        <p:spPr/>
        <p:txBody>
          <a:bodyPr/>
          <a:lstStyle/>
          <a:p>
            <a:r>
              <a:rPr lang="fr-FR"/>
              <a:t>Conception et Réalisation d'un Chatbot assisté par l'RPA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EDF6A7-DD73-4C13-8A27-201A0EC00FEE}" type="datetime1">
              <a:rPr lang="en-US" smtClean="0"/>
              <a:t>7/1/2020</a:t>
            </a:fld>
            <a:endParaRPr lang="en-US"/>
          </a:p>
        </p:txBody>
      </p:sp>
      <p:sp>
        <p:nvSpPr>
          <p:cNvPr id="4" name="Footer Placeholder 3"/>
          <p:cNvSpPr>
            <a:spLocks noGrp="1"/>
          </p:cNvSpPr>
          <p:nvPr>
            <p:ph type="ftr" sz="quarter" idx="11"/>
          </p:nvPr>
        </p:nvSpPr>
        <p:spPr/>
        <p:txBody>
          <a:bodyPr/>
          <a:lstStyle/>
          <a:p>
            <a:r>
              <a:rPr lang="fr-FR"/>
              <a:t>Conception et Réalisation d'un Chatbot assisté par l'RPA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4800" y="9715687"/>
            <a:ext cx="2133600" cy="365125"/>
          </a:xfrm>
        </p:spPr>
        <p:txBody>
          <a:bodyPr/>
          <a:lstStyle/>
          <a:p>
            <a:fld id="{2A2BEDDA-DB9F-4E79-9F88-74E14AA37426}" type="datetime1">
              <a:rPr lang="en-US" smtClean="0"/>
              <a:t>7/1/2020</a:t>
            </a:fld>
            <a:endParaRPr lang="en-US" dirty="0"/>
          </a:p>
        </p:txBody>
      </p:sp>
      <p:sp>
        <p:nvSpPr>
          <p:cNvPr id="3" name="Footer Placeholder 2"/>
          <p:cNvSpPr>
            <a:spLocks noGrp="1"/>
          </p:cNvSpPr>
          <p:nvPr>
            <p:ph type="ftr" sz="quarter" idx="11"/>
          </p:nvPr>
        </p:nvSpPr>
        <p:spPr>
          <a:xfrm>
            <a:off x="6038850" y="9914465"/>
            <a:ext cx="6210300" cy="300692"/>
          </a:xfrm>
        </p:spPr>
        <p:txBody>
          <a:bodyPr/>
          <a:lstStyle>
            <a:lvl1pPr>
              <a:defRPr sz="2000"/>
            </a:lvl1pPr>
          </a:lstStyle>
          <a:p>
            <a:r>
              <a:rPr lang="fr-FR" dirty="0"/>
              <a:t>Conception et Réalisation d'un </a:t>
            </a:r>
            <a:r>
              <a:rPr lang="fr-FR" dirty="0" err="1"/>
              <a:t>Chatbot</a:t>
            </a:r>
            <a:r>
              <a:rPr lang="fr-FR" dirty="0"/>
              <a:t> assisté par l'RPA</a:t>
            </a:r>
            <a:endParaRPr lang="en-US" dirty="0"/>
          </a:p>
        </p:txBody>
      </p:sp>
      <p:sp>
        <p:nvSpPr>
          <p:cNvPr id="4" name="Slide Number Placeholder 3"/>
          <p:cNvSpPr>
            <a:spLocks noGrp="1"/>
          </p:cNvSpPr>
          <p:nvPr>
            <p:ph type="sldNum" sz="quarter" idx="12"/>
          </p:nvPr>
        </p:nvSpPr>
        <p:spPr>
          <a:xfrm>
            <a:off x="15849600" y="9761537"/>
            <a:ext cx="2133600" cy="365125"/>
          </a:xfrm>
        </p:spPr>
        <p:txBody>
          <a:bodyPr/>
          <a:lstStyle>
            <a:lvl1pPr>
              <a:defRPr sz="2000" b="1"/>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1B28B9-D113-4E0D-8747-C3DA55979FB7}" type="datetime1">
              <a:rPr lang="en-US" smtClean="0"/>
              <a:t>7/1/2020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6BE4D-CD7C-4A22-AFDD-C718A1FE32C2}" type="datetime1">
              <a:rPr lang="en-US" smtClean="0"/>
              <a:t>7/1/2020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95540-171A-47D4-8FE4-0AA95943094B}" type="datetime1">
              <a:rPr lang="en-US" smtClean="0"/>
              <a:t>7/1/2020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Conception et Réalisation d'un Chatbot assisté par l'RPA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67.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4.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0.png"/><Relationship Id="rId7" Type="http://schemas.openxmlformats.org/officeDocument/2006/relationships/image" Target="../media/image82.pn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81.png"/><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4.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943100"/>
            <a:ext cx="18288000" cy="123181"/>
          </a:xfrm>
          <a:prstGeom prst="rect">
            <a:avLst/>
          </a:prstGeom>
          <a:solidFill>
            <a:srgbClr val="9AC026"/>
          </a:solidFill>
        </p:spPr>
      </p:sp>
      <p:sp>
        <p:nvSpPr>
          <p:cNvPr id="3" name="AutoShape 3"/>
          <p:cNvSpPr/>
          <p:nvPr/>
        </p:nvSpPr>
        <p:spPr>
          <a:xfrm>
            <a:off x="0" y="9659305"/>
            <a:ext cx="18288000" cy="625063"/>
          </a:xfrm>
          <a:prstGeom prst="rect">
            <a:avLst/>
          </a:prstGeom>
          <a:solidFill>
            <a:srgbClr val="9AC026"/>
          </a:solidFill>
        </p:spPr>
      </p:sp>
      <p:sp>
        <p:nvSpPr>
          <p:cNvPr id="4" name="TextBox 4"/>
          <p:cNvSpPr txBox="1"/>
          <p:nvPr/>
        </p:nvSpPr>
        <p:spPr>
          <a:xfrm>
            <a:off x="493223" y="9774658"/>
            <a:ext cx="17794777" cy="356257"/>
          </a:xfrm>
          <a:prstGeom prst="rect">
            <a:avLst/>
          </a:prstGeom>
        </p:spPr>
        <p:txBody>
          <a:bodyPr lIns="0" tIns="0" rIns="0" bIns="0" rtlCol="0" anchor="t">
            <a:spAutoFit/>
          </a:bodyPr>
          <a:lstStyle/>
          <a:p>
            <a:pPr algn="l">
              <a:lnSpc>
                <a:spcPts val="2953"/>
              </a:lnSpc>
            </a:pPr>
            <a:r>
              <a:rPr lang="en-US" sz="2109" dirty="0">
                <a:solidFill>
                  <a:srgbClr val="F8F7F0"/>
                </a:solidFill>
                <a:latin typeface="Open Sans Bold"/>
              </a:rPr>
              <a:t>Soutenu le : 02 </a:t>
            </a:r>
            <a:r>
              <a:rPr lang="en-US" sz="2109" dirty="0" err="1">
                <a:solidFill>
                  <a:srgbClr val="F8F7F0"/>
                </a:solidFill>
                <a:latin typeface="Open Sans Bold"/>
              </a:rPr>
              <a:t>Juillet</a:t>
            </a:r>
            <a:r>
              <a:rPr lang="en-US" sz="2109" dirty="0">
                <a:solidFill>
                  <a:srgbClr val="F8F7F0"/>
                </a:solidFill>
                <a:latin typeface="Open Sans Bold"/>
              </a:rPr>
              <a:t> 2020                                                                                                                                         </a:t>
            </a:r>
            <a:r>
              <a:rPr lang="en-US" sz="2109" dirty="0" err="1">
                <a:solidFill>
                  <a:srgbClr val="F8F7F0"/>
                </a:solidFill>
                <a:latin typeface="Open Sans Bold"/>
              </a:rPr>
              <a:t>Année</a:t>
            </a:r>
            <a:r>
              <a:rPr lang="en-US" sz="2109" dirty="0">
                <a:solidFill>
                  <a:srgbClr val="F8F7F0"/>
                </a:solidFill>
                <a:latin typeface="Open Sans Bold"/>
              </a:rPr>
              <a:t> </a:t>
            </a:r>
            <a:r>
              <a:rPr lang="en-US" sz="2109" dirty="0" err="1">
                <a:solidFill>
                  <a:srgbClr val="F8F7F0"/>
                </a:solidFill>
                <a:latin typeface="Open Sans Bold"/>
              </a:rPr>
              <a:t>universitaire</a:t>
            </a:r>
            <a:r>
              <a:rPr lang="en-US" sz="2109" dirty="0">
                <a:solidFill>
                  <a:srgbClr val="F8F7F0"/>
                </a:solidFill>
                <a:latin typeface="Open Sans Bold"/>
              </a:rPr>
              <a:t> : 2019 - 2020</a:t>
            </a:r>
          </a:p>
        </p:txBody>
      </p:sp>
      <p:pic>
        <p:nvPicPr>
          <p:cNvPr id="5" name="Picture 5"/>
          <p:cNvPicPr>
            <a:picLocks noChangeAspect="1"/>
          </p:cNvPicPr>
          <p:nvPr/>
        </p:nvPicPr>
        <p:blipFill>
          <a:blip r:embed="rId2"/>
          <a:srcRect t="1890" b="1890"/>
          <a:stretch>
            <a:fillRect/>
          </a:stretch>
        </p:blipFill>
        <p:spPr>
          <a:xfrm>
            <a:off x="493223" y="136847"/>
            <a:ext cx="1605299" cy="1656075"/>
          </a:xfrm>
          <a:prstGeom prst="rect">
            <a:avLst/>
          </a:prstGeom>
        </p:spPr>
      </p:pic>
      <p:pic>
        <p:nvPicPr>
          <p:cNvPr id="6" name="Picture 6"/>
          <p:cNvPicPr>
            <a:picLocks noChangeAspect="1"/>
          </p:cNvPicPr>
          <p:nvPr/>
        </p:nvPicPr>
        <p:blipFill>
          <a:blip r:embed="rId3"/>
          <a:srcRect/>
          <a:stretch>
            <a:fillRect/>
          </a:stretch>
        </p:blipFill>
        <p:spPr>
          <a:xfrm>
            <a:off x="15039573" y="546016"/>
            <a:ext cx="3036011" cy="965368"/>
          </a:xfrm>
          <a:prstGeom prst="rect">
            <a:avLst/>
          </a:prstGeom>
        </p:spPr>
      </p:pic>
      <p:sp>
        <p:nvSpPr>
          <p:cNvPr id="7" name="TextBox 7"/>
          <p:cNvSpPr txBox="1"/>
          <p:nvPr/>
        </p:nvSpPr>
        <p:spPr>
          <a:xfrm>
            <a:off x="4459146" y="239825"/>
            <a:ext cx="8988709" cy="1405387"/>
          </a:xfrm>
          <a:prstGeom prst="rect">
            <a:avLst/>
          </a:prstGeom>
        </p:spPr>
        <p:txBody>
          <a:bodyPr lIns="0" tIns="0" rIns="0" bIns="0" rtlCol="0" anchor="t">
            <a:spAutoFit/>
          </a:bodyPr>
          <a:lstStyle/>
          <a:p>
            <a:pPr algn="ctr">
              <a:lnSpc>
                <a:spcPts val="3758"/>
              </a:lnSpc>
            </a:pPr>
            <a:r>
              <a:rPr lang="en-US" sz="2489">
                <a:solidFill>
                  <a:srgbClr val="000000"/>
                </a:solidFill>
                <a:latin typeface="Open Sans"/>
              </a:rPr>
              <a:t>Soutenance du Projet de Fin d’Etudes</a:t>
            </a:r>
          </a:p>
          <a:p>
            <a:pPr algn="ctr">
              <a:lnSpc>
                <a:spcPts val="3758"/>
              </a:lnSpc>
            </a:pPr>
            <a:r>
              <a:rPr lang="en-US" sz="2489">
                <a:solidFill>
                  <a:srgbClr val="000000"/>
                </a:solidFill>
                <a:latin typeface="Open Sans"/>
              </a:rPr>
              <a:t>Pour l’obtention du titre</a:t>
            </a:r>
          </a:p>
          <a:p>
            <a:pPr algn="ctr">
              <a:lnSpc>
                <a:spcPts val="3758"/>
              </a:lnSpc>
            </a:pPr>
            <a:r>
              <a:rPr lang="en-US" sz="2489">
                <a:solidFill>
                  <a:srgbClr val="000000"/>
                </a:solidFill>
                <a:latin typeface="Open Sans"/>
              </a:rPr>
              <a:t>Ingénieur d’Etat en Génie logiciel &amp; Développement mobile</a:t>
            </a:r>
          </a:p>
        </p:txBody>
      </p:sp>
      <p:grpSp>
        <p:nvGrpSpPr>
          <p:cNvPr id="8" name="Group 8"/>
          <p:cNvGrpSpPr/>
          <p:nvPr/>
        </p:nvGrpSpPr>
        <p:grpSpPr>
          <a:xfrm>
            <a:off x="2425573" y="3133894"/>
            <a:ext cx="13589254" cy="2506775"/>
            <a:chOff x="0" y="0"/>
            <a:chExt cx="18119006" cy="3342366"/>
          </a:xfrm>
        </p:grpSpPr>
        <p:grpSp>
          <p:nvGrpSpPr>
            <p:cNvPr id="9" name="Group 9"/>
            <p:cNvGrpSpPr/>
            <p:nvPr/>
          </p:nvGrpSpPr>
          <p:grpSpPr>
            <a:xfrm>
              <a:off x="0" y="0"/>
              <a:ext cx="2162597" cy="2162597"/>
              <a:chOff x="0" y="0"/>
              <a:chExt cx="927100" cy="927100"/>
            </a:xfrm>
          </p:grpSpPr>
          <p:sp>
            <p:nvSpPr>
              <p:cNvPr id="10" name="Freeform 10"/>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sp>
          <p:nvSpPr>
            <p:cNvPr id="11" name="TextBox 11"/>
            <p:cNvSpPr txBox="1"/>
            <p:nvPr/>
          </p:nvSpPr>
          <p:spPr>
            <a:xfrm>
              <a:off x="739408" y="471065"/>
              <a:ext cx="16746469" cy="2438777"/>
            </a:xfrm>
            <a:prstGeom prst="rect">
              <a:avLst/>
            </a:prstGeom>
          </p:spPr>
          <p:txBody>
            <a:bodyPr lIns="0" tIns="0" rIns="0" bIns="0" rtlCol="0" anchor="t">
              <a:spAutoFit/>
            </a:bodyPr>
            <a:lstStyle/>
            <a:p>
              <a:pPr algn="ctr">
                <a:lnSpc>
                  <a:spcPts val="7104"/>
                </a:lnSpc>
              </a:pPr>
              <a:r>
                <a:rPr lang="en-US" sz="6400" dirty="0">
                  <a:solidFill>
                    <a:srgbClr val="000000"/>
                  </a:solidFill>
                  <a:latin typeface="Open Sans Bold"/>
                </a:rPr>
                <a:t>Conception et </a:t>
              </a:r>
              <a:r>
                <a:rPr lang="en-US" sz="6400" dirty="0" err="1">
                  <a:solidFill>
                    <a:srgbClr val="000000"/>
                  </a:solidFill>
                  <a:latin typeface="Open Sans Bold"/>
                </a:rPr>
                <a:t>Réalisation</a:t>
              </a:r>
              <a:r>
                <a:rPr lang="en-US" sz="6400" dirty="0">
                  <a:solidFill>
                    <a:srgbClr val="000000"/>
                  </a:solidFill>
                  <a:latin typeface="Open Sans Bold"/>
                </a:rPr>
                <a:t> d'un Chatbot </a:t>
              </a:r>
              <a:r>
                <a:rPr lang="en-US" sz="6400" dirty="0" err="1">
                  <a:solidFill>
                    <a:srgbClr val="000000"/>
                  </a:solidFill>
                  <a:latin typeface="Open Sans Bold"/>
                </a:rPr>
                <a:t>assisté</a:t>
              </a:r>
              <a:r>
                <a:rPr lang="en-US" sz="6400" dirty="0">
                  <a:solidFill>
                    <a:srgbClr val="000000"/>
                  </a:solidFill>
                  <a:latin typeface="Open Sans Bold"/>
                </a:rPr>
                <a:t> par </a:t>
              </a:r>
              <a:r>
                <a:rPr lang="en-US" sz="6400" dirty="0" err="1">
                  <a:solidFill>
                    <a:srgbClr val="000000"/>
                  </a:solidFill>
                  <a:latin typeface="Open Sans Bold"/>
                </a:rPr>
                <a:t>l'RPA</a:t>
              </a:r>
              <a:endParaRPr lang="en-US" sz="6400" dirty="0">
                <a:solidFill>
                  <a:srgbClr val="000000"/>
                </a:solidFill>
                <a:latin typeface="Open Sans Bold"/>
              </a:endParaRPr>
            </a:p>
          </p:txBody>
        </p:sp>
        <p:grpSp>
          <p:nvGrpSpPr>
            <p:cNvPr id="12" name="Group 12"/>
            <p:cNvGrpSpPr/>
            <p:nvPr/>
          </p:nvGrpSpPr>
          <p:grpSpPr>
            <a:xfrm rot="-10800000">
              <a:off x="16138480" y="1361841"/>
              <a:ext cx="1980526" cy="1980526"/>
              <a:chOff x="0" y="0"/>
              <a:chExt cx="927100" cy="927100"/>
            </a:xfrm>
          </p:grpSpPr>
          <p:sp>
            <p:nvSpPr>
              <p:cNvPr id="13" name="Freeform 13"/>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grpSp>
      <p:sp>
        <p:nvSpPr>
          <p:cNvPr id="14" name="TextBox 14"/>
          <p:cNvSpPr txBox="1"/>
          <p:nvPr/>
        </p:nvSpPr>
        <p:spPr>
          <a:xfrm>
            <a:off x="1110433" y="7126190"/>
            <a:ext cx="3018821" cy="421640"/>
          </a:xfrm>
          <a:prstGeom prst="rect">
            <a:avLst/>
          </a:prstGeom>
        </p:spPr>
        <p:txBody>
          <a:bodyPr lIns="0" tIns="0" rIns="0" bIns="0" rtlCol="0" anchor="t">
            <a:spAutoFit/>
          </a:bodyPr>
          <a:lstStyle/>
          <a:p>
            <a:pPr>
              <a:lnSpc>
                <a:spcPts val="3359"/>
              </a:lnSpc>
            </a:pPr>
            <a:r>
              <a:rPr lang="en-US" sz="2400">
                <a:solidFill>
                  <a:srgbClr val="000000"/>
                </a:solidFill>
                <a:latin typeface="Arimo Bold"/>
              </a:rPr>
              <a:t>Présenté par :</a:t>
            </a:r>
          </a:p>
        </p:txBody>
      </p:sp>
      <p:sp>
        <p:nvSpPr>
          <p:cNvPr id="15" name="TextBox 15"/>
          <p:cNvSpPr txBox="1"/>
          <p:nvPr/>
        </p:nvSpPr>
        <p:spPr>
          <a:xfrm>
            <a:off x="6408728" y="7126190"/>
            <a:ext cx="1948061"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Encadré par :</a:t>
            </a:r>
          </a:p>
        </p:txBody>
      </p:sp>
      <p:sp>
        <p:nvSpPr>
          <p:cNvPr id="16" name="TextBox 16"/>
          <p:cNvSpPr txBox="1"/>
          <p:nvPr/>
        </p:nvSpPr>
        <p:spPr>
          <a:xfrm>
            <a:off x="12197047" y="7126190"/>
            <a:ext cx="2625229"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Membres du jury :</a:t>
            </a:r>
          </a:p>
        </p:txBody>
      </p:sp>
      <p:sp>
        <p:nvSpPr>
          <p:cNvPr id="17" name="TextBox 17"/>
          <p:cNvSpPr txBox="1"/>
          <p:nvPr/>
        </p:nvSpPr>
        <p:spPr>
          <a:xfrm>
            <a:off x="1763071" y="7744601"/>
            <a:ext cx="2597584" cy="847090"/>
          </a:xfrm>
          <a:prstGeom prst="rect">
            <a:avLst/>
          </a:prstGeom>
        </p:spPr>
        <p:txBody>
          <a:bodyPr lIns="0" tIns="0" rIns="0" bIns="0" rtlCol="0" anchor="t">
            <a:spAutoFit/>
          </a:bodyPr>
          <a:lstStyle/>
          <a:p>
            <a:pPr>
              <a:lnSpc>
                <a:spcPts val="3359"/>
              </a:lnSpc>
            </a:pPr>
            <a:r>
              <a:rPr lang="en-US" sz="2400">
                <a:solidFill>
                  <a:srgbClr val="000000"/>
                </a:solidFill>
                <a:latin typeface="Arimo"/>
              </a:rPr>
              <a:t>MOUAAD Oumnia</a:t>
            </a:r>
          </a:p>
          <a:p>
            <a:pPr>
              <a:lnSpc>
                <a:spcPts val="3359"/>
              </a:lnSpc>
            </a:pPr>
            <a:r>
              <a:rPr lang="en-US" sz="2400">
                <a:solidFill>
                  <a:srgbClr val="000000"/>
                </a:solidFill>
                <a:latin typeface="Arimo"/>
              </a:rPr>
              <a:t>OUFKIR Brahim</a:t>
            </a:r>
          </a:p>
        </p:txBody>
      </p:sp>
      <p:sp>
        <p:nvSpPr>
          <p:cNvPr id="18" name="TextBox 18"/>
          <p:cNvSpPr txBox="1"/>
          <p:nvPr/>
        </p:nvSpPr>
        <p:spPr>
          <a:xfrm>
            <a:off x="7382758" y="7744601"/>
            <a:ext cx="4115514" cy="1272540"/>
          </a:xfrm>
          <a:prstGeom prst="rect">
            <a:avLst/>
          </a:prstGeom>
        </p:spPr>
        <p:txBody>
          <a:bodyPr lIns="0" tIns="0" rIns="0" bIns="0" rtlCol="0" anchor="t">
            <a:spAutoFit/>
          </a:bodyPr>
          <a:lstStyle/>
          <a:p>
            <a:pPr>
              <a:lnSpc>
                <a:spcPts val="3359"/>
              </a:lnSpc>
            </a:pPr>
            <a:r>
              <a:rPr lang="en-US" sz="2400">
                <a:solidFill>
                  <a:srgbClr val="000000"/>
                </a:solidFill>
                <a:latin typeface="Arimo"/>
              </a:rPr>
              <a:t>Pr. OUATIK EL ALAOUI Said</a:t>
            </a:r>
          </a:p>
          <a:p>
            <a:pPr>
              <a:lnSpc>
                <a:spcPts val="3359"/>
              </a:lnSpc>
            </a:pPr>
            <a:r>
              <a:rPr lang="en-US" sz="2400">
                <a:solidFill>
                  <a:srgbClr val="000000"/>
                </a:solidFill>
                <a:latin typeface="Arimo"/>
              </a:rPr>
              <a:t>Mme JBILI Nawal</a:t>
            </a:r>
          </a:p>
          <a:p>
            <a:pPr>
              <a:lnSpc>
                <a:spcPts val="3359"/>
              </a:lnSpc>
            </a:pPr>
            <a:endParaRPr lang="en-US" sz="2400">
              <a:solidFill>
                <a:srgbClr val="000000"/>
              </a:solidFill>
              <a:latin typeface="Arimo"/>
            </a:endParaRPr>
          </a:p>
        </p:txBody>
      </p:sp>
      <p:sp>
        <p:nvSpPr>
          <p:cNvPr id="19" name="TextBox 19"/>
          <p:cNvSpPr txBox="1"/>
          <p:nvPr/>
        </p:nvSpPr>
        <p:spPr>
          <a:xfrm>
            <a:off x="13433462" y="7744601"/>
            <a:ext cx="4448637" cy="1272540"/>
          </a:xfrm>
          <a:prstGeom prst="rect">
            <a:avLst/>
          </a:prstGeom>
        </p:spPr>
        <p:txBody>
          <a:bodyPr lIns="0" tIns="0" rIns="0" bIns="0" rtlCol="0" anchor="t">
            <a:spAutoFit/>
          </a:bodyPr>
          <a:lstStyle/>
          <a:p>
            <a:pPr>
              <a:lnSpc>
                <a:spcPts val="3359"/>
              </a:lnSpc>
            </a:pPr>
            <a:r>
              <a:rPr lang="en-US" sz="2400" dirty="0">
                <a:solidFill>
                  <a:srgbClr val="000000"/>
                </a:solidFill>
                <a:latin typeface="Arimo"/>
              </a:rPr>
              <a:t>Pr. OUATIK EL ALAOUI Said</a:t>
            </a:r>
          </a:p>
          <a:p>
            <a:pPr>
              <a:lnSpc>
                <a:spcPts val="3359"/>
              </a:lnSpc>
            </a:pPr>
            <a:r>
              <a:rPr lang="en-US" sz="2400" dirty="0">
                <a:solidFill>
                  <a:srgbClr val="000000"/>
                </a:solidFill>
                <a:latin typeface="Arimo"/>
              </a:rPr>
              <a:t>Pr. CHAOUI HABIBA</a:t>
            </a:r>
          </a:p>
          <a:p>
            <a:pPr>
              <a:lnSpc>
                <a:spcPts val="3359"/>
              </a:lnSpc>
            </a:pPr>
            <a:r>
              <a:rPr lang="en-US" sz="2400" dirty="0">
                <a:solidFill>
                  <a:srgbClr val="000000"/>
                </a:solidFill>
                <a:latin typeface="Arimo"/>
              </a:rPr>
              <a:t>Pr. AMINE </a:t>
            </a:r>
            <a:r>
              <a:rPr lang="en-US" sz="2400" dirty="0" err="1">
                <a:solidFill>
                  <a:srgbClr val="000000"/>
                </a:solidFill>
                <a:latin typeface="Arimo"/>
              </a:rPr>
              <a:t>Aouatif</a:t>
            </a:r>
            <a:endParaRPr lang="en-US" sz="2400" dirty="0">
              <a:solidFill>
                <a:srgbClr val="000000"/>
              </a:solidFill>
              <a:latin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pic>
        <p:nvPicPr>
          <p:cNvPr id="3" name="Picture 3"/>
          <p:cNvPicPr>
            <a:picLocks noChangeAspect="1"/>
          </p:cNvPicPr>
          <p:nvPr/>
        </p:nvPicPr>
        <p:blipFill>
          <a:blip r:embed="rId3"/>
          <a:srcRect/>
          <a:stretch>
            <a:fillRect/>
          </a:stretch>
        </p:blipFill>
        <p:spPr>
          <a:xfrm>
            <a:off x="8791879" y="4089671"/>
            <a:ext cx="4270426" cy="3925341"/>
          </a:xfrm>
          <a:prstGeom prst="rect">
            <a:avLst/>
          </a:prstGeom>
        </p:spPr>
      </p:pic>
      <p:grpSp>
        <p:nvGrpSpPr>
          <p:cNvPr id="4" name="Group 4"/>
          <p:cNvGrpSpPr/>
          <p:nvPr/>
        </p:nvGrpSpPr>
        <p:grpSpPr>
          <a:xfrm>
            <a:off x="910229" y="4461198"/>
            <a:ext cx="2957012" cy="2730203"/>
            <a:chOff x="0" y="0"/>
            <a:chExt cx="3942682" cy="3640271"/>
          </a:xfrm>
        </p:grpSpPr>
        <p:pic>
          <p:nvPicPr>
            <p:cNvPr id="5" name="Picture 5"/>
            <p:cNvPicPr>
              <a:picLocks noChangeAspect="1"/>
            </p:cNvPicPr>
            <p:nvPr/>
          </p:nvPicPr>
          <p:blipFill>
            <a:blip r:embed="rId4"/>
            <a:srcRect/>
            <a:stretch>
              <a:fillRect/>
            </a:stretch>
          </p:blipFill>
          <p:spPr>
            <a:xfrm>
              <a:off x="813616" y="0"/>
              <a:ext cx="1877069" cy="1968093"/>
            </a:xfrm>
            <a:prstGeom prst="rect">
              <a:avLst/>
            </a:prstGeom>
          </p:spPr>
        </p:pic>
        <p:pic>
          <p:nvPicPr>
            <p:cNvPr id="6" name="Picture 6"/>
            <p:cNvPicPr>
              <a:picLocks noChangeAspect="1"/>
            </p:cNvPicPr>
            <p:nvPr/>
          </p:nvPicPr>
          <p:blipFill>
            <a:blip r:embed="rId5"/>
            <a:srcRect/>
            <a:stretch>
              <a:fillRect/>
            </a:stretch>
          </p:blipFill>
          <p:spPr>
            <a:xfrm>
              <a:off x="0" y="984047"/>
              <a:ext cx="1627231" cy="1798046"/>
            </a:xfrm>
            <a:prstGeom prst="rect">
              <a:avLst/>
            </a:prstGeom>
          </p:spPr>
        </p:pic>
        <p:pic>
          <p:nvPicPr>
            <p:cNvPr id="7" name="Picture 7"/>
            <p:cNvPicPr>
              <a:picLocks noChangeAspect="1"/>
            </p:cNvPicPr>
            <p:nvPr/>
          </p:nvPicPr>
          <p:blipFill>
            <a:blip r:embed="rId6"/>
            <a:srcRect/>
            <a:stretch>
              <a:fillRect/>
            </a:stretch>
          </p:blipFill>
          <p:spPr>
            <a:xfrm>
              <a:off x="2093787" y="275771"/>
              <a:ext cx="1410679" cy="2040765"/>
            </a:xfrm>
            <a:prstGeom prst="rect">
              <a:avLst/>
            </a:prstGeom>
          </p:spPr>
        </p:pic>
        <p:pic>
          <p:nvPicPr>
            <p:cNvPr id="8" name="Picture 8"/>
            <p:cNvPicPr>
              <a:picLocks noChangeAspect="1"/>
            </p:cNvPicPr>
            <p:nvPr/>
          </p:nvPicPr>
          <p:blipFill>
            <a:blip r:embed="rId7"/>
            <a:srcRect/>
            <a:stretch>
              <a:fillRect/>
            </a:stretch>
          </p:blipFill>
          <p:spPr>
            <a:xfrm>
              <a:off x="1551843" y="1399812"/>
              <a:ext cx="1494260" cy="1833447"/>
            </a:xfrm>
            <a:prstGeom prst="rect">
              <a:avLst/>
            </a:prstGeom>
          </p:spPr>
        </p:pic>
        <p:pic>
          <p:nvPicPr>
            <p:cNvPr id="9" name="Picture 9"/>
            <p:cNvPicPr>
              <a:picLocks noChangeAspect="1"/>
            </p:cNvPicPr>
            <p:nvPr/>
          </p:nvPicPr>
          <p:blipFill>
            <a:blip r:embed="rId8"/>
            <a:srcRect/>
            <a:stretch>
              <a:fillRect/>
            </a:stretch>
          </p:blipFill>
          <p:spPr>
            <a:xfrm>
              <a:off x="632154" y="1883069"/>
              <a:ext cx="1181718" cy="1757202"/>
            </a:xfrm>
            <a:prstGeom prst="rect">
              <a:avLst/>
            </a:prstGeom>
          </p:spPr>
        </p:pic>
        <p:pic>
          <p:nvPicPr>
            <p:cNvPr id="10" name="Picture 10"/>
            <p:cNvPicPr>
              <a:picLocks noChangeAspect="1"/>
            </p:cNvPicPr>
            <p:nvPr/>
          </p:nvPicPr>
          <p:blipFill>
            <a:blip r:embed="rId9"/>
            <a:srcRect/>
            <a:stretch>
              <a:fillRect/>
            </a:stretch>
          </p:blipFill>
          <p:spPr>
            <a:xfrm>
              <a:off x="2575465" y="1883069"/>
              <a:ext cx="1367217" cy="1741678"/>
            </a:xfrm>
            <a:prstGeom prst="rect">
              <a:avLst/>
            </a:prstGeom>
          </p:spPr>
        </p:pic>
      </p:grpSp>
      <p:grpSp>
        <p:nvGrpSpPr>
          <p:cNvPr id="11" name="Group 11"/>
          <p:cNvGrpSpPr/>
          <p:nvPr/>
        </p:nvGrpSpPr>
        <p:grpSpPr>
          <a:xfrm>
            <a:off x="4147569" y="5672140"/>
            <a:ext cx="1183255" cy="308318"/>
            <a:chOff x="0" y="0"/>
            <a:chExt cx="1662025" cy="433070"/>
          </a:xfrm>
        </p:grpSpPr>
        <p:sp>
          <p:nvSpPr>
            <p:cNvPr id="12" name="Freeform 12"/>
            <p:cNvSpPr/>
            <p:nvPr/>
          </p:nvSpPr>
          <p:spPr>
            <a:xfrm>
              <a:off x="0" y="-5080"/>
              <a:ext cx="1663295" cy="436880"/>
            </a:xfrm>
            <a:custGeom>
              <a:avLst/>
              <a:gdLst/>
              <a:ahLst/>
              <a:cxnLst/>
              <a:rect l="l" t="t" r="r" b="b"/>
              <a:pathLst>
                <a:path w="1663295" h="436880">
                  <a:moveTo>
                    <a:pt x="1644245" y="190500"/>
                  </a:moveTo>
                  <a:lnTo>
                    <a:pt x="1382625" y="13970"/>
                  </a:lnTo>
                  <a:cubicBezTo>
                    <a:pt x="1364845" y="2540"/>
                    <a:pt x="1341985" y="6350"/>
                    <a:pt x="1329285" y="24130"/>
                  </a:cubicBezTo>
                  <a:cubicBezTo>
                    <a:pt x="1316585" y="41910"/>
                    <a:pt x="1321665" y="64770"/>
                    <a:pt x="1339445" y="77470"/>
                  </a:cubicBezTo>
                  <a:lnTo>
                    <a:pt x="1495655"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502005" y="257810"/>
                  </a:lnTo>
                  <a:lnTo>
                    <a:pt x="1340715" y="367030"/>
                  </a:lnTo>
                  <a:cubicBezTo>
                    <a:pt x="1322935" y="378460"/>
                    <a:pt x="1319125" y="402590"/>
                    <a:pt x="1330555" y="420370"/>
                  </a:cubicBezTo>
                  <a:cubicBezTo>
                    <a:pt x="1338175" y="431800"/>
                    <a:pt x="1349605" y="436880"/>
                    <a:pt x="1362305" y="436880"/>
                  </a:cubicBezTo>
                  <a:cubicBezTo>
                    <a:pt x="1369925" y="436880"/>
                    <a:pt x="1377545" y="434340"/>
                    <a:pt x="1383895" y="430530"/>
                  </a:cubicBezTo>
                  <a:lnTo>
                    <a:pt x="1646785" y="254000"/>
                  </a:lnTo>
                  <a:cubicBezTo>
                    <a:pt x="1656945" y="246380"/>
                    <a:pt x="1663295" y="234950"/>
                    <a:pt x="1663295" y="222250"/>
                  </a:cubicBezTo>
                  <a:cubicBezTo>
                    <a:pt x="1663295" y="209550"/>
                    <a:pt x="1655675" y="196850"/>
                    <a:pt x="1644245" y="190500"/>
                  </a:cubicBezTo>
                  <a:close/>
                </a:path>
              </a:pathLst>
            </a:custGeom>
            <a:solidFill>
              <a:srgbClr val="80A600"/>
            </a:solidFill>
          </p:spPr>
        </p:sp>
      </p:grpSp>
      <p:sp>
        <p:nvSpPr>
          <p:cNvPr id="13" name="TextBox 13"/>
          <p:cNvSpPr txBox="1"/>
          <p:nvPr/>
        </p:nvSpPr>
        <p:spPr>
          <a:xfrm>
            <a:off x="13464449" y="4123229"/>
            <a:ext cx="3794851" cy="17030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message à un contact.</a:t>
            </a:r>
          </a:p>
          <a:p>
            <a:pPr marL="388620" lvl="1" indent="-194310" algn="just">
              <a:lnSpc>
                <a:spcPts val="2700"/>
              </a:lnSpc>
              <a:buFont typeface="Arial"/>
              <a:buChar char="•"/>
            </a:pPr>
            <a:r>
              <a:rPr lang="en-US" sz="1800" spc="89">
                <a:solidFill>
                  <a:srgbClr val="000000"/>
                </a:solidFill>
                <a:latin typeface="Aileron Regular"/>
              </a:rPr>
              <a:t>Organiser une réunion Skype.</a:t>
            </a:r>
          </a:p>
          <a:p>
            <a:pPr marL="388620" lvl="1" indent="-194310" algn="just">
              <a:lnSpc>
                <a:spcPts val="2700"/>
              </a:lnSpc>
              <a:buFont typeface="Arial"/>
              <a:buChar char="•"/>
            </a:pPr>
            <a:r>
              <a:rPr lang="en-US" sz="1800" spc="89">
                <a:solidFill>
                  <a:srgbClr val="000000"/>
                </a:solidFill>
                <a:latin typeface="Aileron Regular"/>
              </a:rPr>
              <a:t>Vérifier le statut actuel d’un contact.  </a:t>
            </a:r>
          </a:p>
        </p:txBody>
      </p:sp>
      <p:sp>
        <p:nvSpPr>
          <p:cNvPr id="14" name="TextBox 14"/>
          <p:cNvSpPr txBox="1"/>
          <p:nvPr/>
        </p:nvSpPr>
        <p:spPr>
          <a:xfrm>
            <a:off x="5330824" y="4147750"/>
            <a:ext cx="3253805" cy="13601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Consulter l'historique de la feuille de temps.</a:t>
            </a:r>
          </a:p>
          <a:p>
            <a:pPr marL="388620" lvl="1" indent="-194310">
              <a:lnSpc>
                <a:spcPts val="2700"/>
              </a:lnSpc>
              <a:buFont typeface="Arial"/>
              <a:buChar char="•"/>
            </a:pPr>
            <a:r>
              <a:rPr lang="en-US" sz="1800" spc="89">
                <a:solidFill>
                  <a:srgbClr val="000000"/>
                </a:solidFill>
                <a:latin typeface="Aileron Regular"/>
              </a:rPr>
              <a:t>Saisir la feuille de temps.</a:t>
            </a:r>
          </a:p>
          <a:p>
            <a:pPr>
              <a:lnSpc>
                <a:spcPts val="2700"/>
              </a:lnSpc>
            </a:pPr>
            <a:endParaRPr lang="en-US" sz="1800" spc="89">
              <a:solidFill>
                <a:srgbClr val="000000"/>
              </a:solidFill>
              <a:latin typeface="Aileron Regular"/>
            </a:endParaRPr>
          </a:p>
        </p:txBody>
      </p:sp>
      <p:sp>
        <p:nvSpPr>
          <p:cNvPr id="15" name="TextBox 15"/>
          <p:cNvSpPr txBox="1"/>
          <p:nvPr/>
        </p:nvSpPr>
        <p:spPr>
          <a:xfrm>
            <a:off x="5330824" y="7293017"/>
            <a:ext cx="3253805" cy="13601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mail à un contact.</a:t>
            </a:r>
          </a:p>
          <a:p>
            <a:pPr marL="388620" lvl="1" indent="-194310" algn="just">
              <a:lnSpc>
                <a:spcPts val="2700"/>
              </a:lnSpc>
              <a:buFont typeface="Arial"/>
              <a:buChar char="•"/>
            </a:pPr>
            <a:r>
              <a:rPr lang="en-US" sz="1800" spc="89">
                <a:solidFill>
                  <a:srgbClr val="000000"/>
                </a:solidFill>
                <a:latin typeface="Aileron Regular"/>
              </a:rPr>
              <a:t>Créer une réunion Microsoft Teams.</a:t>
            </a:r>
          </a:p>
        </p:txBody>
      </p:sp>
      <p:sp>
        <p:nvSpPr>
          <p:cNvPr id="16" name="TextBox 16"/>
          <p:cNvSpPr txBox="1"/>
          <p:nvPr/>
        </p:nvSpPr>
        <p:spPr>
          <a:xfrm>
            <a:off x="13464449" y="7293017"/>
            <a:ext cx="3461055" cy="10172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Créer un ticket.</a:t>
            </a:r>
          </a:p>
          <a:p>
            <a:pPr marL="388620" lvl="1" indent="-194310">
              <a:lnSpc>
                <a:spcPts val="2700"/>
              </a:lnSpc>
              <a:buFont typeface="Arial"/>
              <a:buChar char="•"/>
            </a:pPr>
            <a:r>
              <a:rPr lang="en-US" sz="1800" spc="89">
                <a:solidFill>
                  <a:srgbClr val="000000"/>
                </a:solidFill>
                <a:latin typeface="Aileron Regular"/>
              </a:rPr>
              <a:t>Modifier un ticket.</a:t>
            </a:r>
          </a:p>
          <a:p>
            <a:pPr marL="388620" lvl="1" indent="-194310">
              <a:lnSpc>
                <a:spcPts val="2700"/>
              </a:lnSpc>
              <a:buFont typeface="Arial"/>
              <a:buChar char="•"/>
            </a:pPr>
            <a:r>
              <a:rPr lang="en-US" sz="1800" spc="89">
                <a:solidFill>
                  <a:srgbClr val="000000"/>
                </a:solidFill>
                <a:latin typeface="Aileron Regular"/>
              </a:rPr>
              <a:t>Rechercher un ticket.</a:t>
            </a:r>
          </a:p>
        </p:txBody>
      </p:sp>
      <p:sp>
        <p:nvSpPr>
          <p:cNvPr id="17" name="TextBox 17"/>
          <p:cNvSpPr txBox="1"/>
          <p:nvPr/>
        </p:nvSpPr>
        <p:spPr>
          <a:xfrm>
            <a:off x="6221828" y="3291476"/>
            <a:ext cx="1598613" cy="691343"/>
          </a:xfrm>
          <a:prstGeom prst="rect">
            <a:avLst/>
          </a:prstGeom>
        </p:spPr>
        <p:txBody>
          <a:bodyPr lIns="0" tIns="0" rIns="0" bIns="0" rtlCol="0" anchor="t">
            <a:spAutoFit/>
          </a:bodyPr>
          <a:lstStyle/>
          <a:p>
            <a:pPr>
              <a:lnSpc>
                <a:spcPts val="5880"/>
              </a:lnSpc>
            </a:pPr>
            <a:r>
              <a:rPr lang="en-US" sz="4200" dirty="0">
                <a:solidFill>
                  <a:srgbClr val="9AC026"/>
                </a:solidFill>
                <a:latin typeface="Aileron Regular Bold"/>
              </a:rPr>
              <a:t>Sigma</a:t>
            </a:r>
          </a:p>
        </p:txBody>
      </p:sp>
      <p:sp>
        <p:nvSpPr>
          <p:cNvPr id="18" name="TextBox 18"/>
          <p:cNvSpPr txBox="1"/>
          <p:nvPr/>
        </p:nvSpPr>
        <p:spPr>
          <a:xfrm>
            <a:off x="14059318" y="3291476"/>
            <a:ext cx="1587996" cy="721995"/>
          </a:xfrm>
          <a:prstGeom prst="rect">
            <a:avLst/>
          </a:prstGeom>
        </p:spPr>
        <p:txBody>
          <a:bodyPr lIns="0" tIns="0" rIns="0" bIns="0" rtlCol="0" anchor="t">
            <a:spAutoFit/>
          </a:bodyPr>
          <a:lstStyle/>
          <a:p>
            <a:pPr algn="ctr">
              <a:lnSpc>
                <a:spcPts val="5880"/>
              </a:lnSpc>
            </a:pPr>
            <a:r>
              <a:rPr lang="en-US" sz="4200">
                <a:solidFill>
                  <a:srgbClr val="1B5E20"/>
                </a:solidFill>
                <a:latin typeface="Aileron Regular Bold"/>
              </a:rPr>
              <a:t>Skype</a:t>
            </a:r>
          </a:p>
        </p:txBody>
      </p:sp>
      <p:sp>
        <p:nvSpPr>
          <p:cNvPr id="19" name="TextBox 19"/>
          <p:cNvSpPr txBox="1"/>
          <p:nvPr/>
        </p:nvSpPr>
        <p:spPr>
          <a:xfrm>
            <a:off x="6221828" y="6376899"/>
            <a:ext cx="2332953" cy="691343"/>
          </a:xfrm>
          <a:prstGeom prst="rect">
            <a:avLst/>
          </a:prstGeom>
        </p:spPr>
        <p:txBody>
          <a:bodyPr wrap="square" lIns="0" tIns="0" rIns="0" bIns="0" rtlCol="0" anchor="t">
            <a:spAutoFit/>
          </a:bodyPr>
          <a:lstStyle/>
          <a:p>
            <a:pPr>
              <a:lnSpc>
                <a:spcPts val="5880"/>
              </a:lnSpc>
            </a:pPr>
            <a:r>
              <a:rPr lang="en-US" sz="4200" dirty="0">
                <a:solidFill>
                  <a:srgbClr val="00A33D"/>
                </a:solidFill>
                <a:latin typeface="Aileron Regular Bold"/>
              </a:rPr>
              <a:t>Outlook</a:t>
            </a:r>
          </a:p>
        </p:txBody>
      </p:sp>
      <p:sp>
        <p:nvSpPr>
          <p:cNvPr id="20" name="TextBox 20"/>
          <p:cNvSpPr txBox="1"/>
          <p:nvPr/>
        </p:nvSpPr>
        <p:spPr>
          <a:xfrm>
            <a:off x="14059318" y="6461542"/>
            <a:ext cx="2463138" cy="691343"/>
          </a:xfrm>
          <a:prstGeom prst="rect">
            <a:avLst/>
          </a:prstGeom>
        </p:spPr>
        <p:txBody>
          <a:bodyPr wrap="square" lIns="0" tIns="0" rIns="0" bIns="0" rtlCol="0" anchor="t">
            <a:spAutoFit/>
          </a:bodyPr>
          <a:lstStyle/>
          <a:p>
            <a:pPr>
              <a:lnSpc>
                <a:spcPts val="5880"/>
              </a:lnSpc>
            </a:pPr>
            <a:r>
              <a:rPr lang="en-US" sz="4200" dirty="0">
                <a:solidFill>
                  <a:srgbClr val="008037"/>
                </a:solidFill>
                <a:latin typeface="Aileron Regular Bold"/>
              </a:rPr>
              <a:t>Redmine</a:t>
            </a:r>
          </a:p>
        </p:txBody>
      </p:sp>
      <p:sp>
        <p:nvSpPr>
          <p:cNvPr id="21" name="TextBox 21"/>
          <p:cNvSpPr txBox="1"/>
          <p:nvPr/>
        </p:nvSpPr>
        <p:spPr>
          <a:xfrm>
            <a:off x="1756459" y="9029700"/>
            <a:ext cx="1681659"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Utilisateurs</a:t>
            </a:r>
          </a:p>
        </p:txBody>
      </p:sp>
      <p:sp>
        <p:nvSpPr>
          <p:cNvPr id="22" name="TextBox 22"/>
          <p:cNvSpPr txBox="1"/>
          <p:nvPr/>
        </p:nvSpPr>
        <p:spPr>
          <a:xfrm>
            <a:off x="9893059" y="9029700"/>
            <a:ext cx="3095923"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Applications et outils</a:t>
            </a:r>
          </a:p>
        </p:txBody>
      </p:sp>
      <p:sp>
        <p:nvSpPr>
          <p:cNvPr id="23" name="AutoShape 23"/>
          <p:cNvSpPr/>
          <p:nvPr/>
        </p:nvSpPr>
        <p:spPr>
          <a:xfrm>
            <a:off x="0" y="-8092"/>
            <a:ext cx="3656202" cy="1301806"/>
          </a:xfrm>
          <a:prstGeom prst="rect">
            <a:avLst/>
          </a:prstGeom>
          <a:solidFill>
            <a:srgbClr val="9AC026">
              <a:alpha val="80000"/>
            </a:srgbClr>
          </a:solidFill>
        </p:spPr>
      </p:sp>
      <p:sp>
        <p:nvSpPr>
          <p:cNvPr id="24" name="AutoShape 24"/>
          <p:cNvSpPr/>
          <p:nvPr/>
        </p:nvSpPr>
        <p:spPr>
          <a:xfrm>
            <a:off x="3627627" y="0"/>
            <a:ext cx="3656202" cy="2587428"/>
          </a:xfrm>
          <a:prstGeom prst="rect">
            <a:avLst/>
          </a:prstGeom>
          <a:solidFill>
            <a:srgbClr val="9AC026"/>
          </a:solidFill>
        </p:spPr>
      </p:sp>
      <p:sp>
        <p:nvSpPr>
          <p:cNvPr id="25" name="AutoShape 25"/>
          <p:cNvSpPr/>
          <p:nvPr/>
        </p:nvSpPr>
        <p:spPr>
          <a:xfrm>
            <a:off x="7315899" y="0"/>
            <a:ext cx="3656202" cy="1301806"/>
          </a:xfrm>
          <a:prstGeom prst="rect">
            <a:avLst/>
          </a:prstGeom>
          <a:solidFill>
            <a:srgbClr val="9AC026">
              <a:alpha val="80000"/>
            </a:srgbClr>
          </a:solidFill>
        </p:spPr>
      </p:sp>
      <p:sp>
        <p:nvSpPr>
          <p:cNvPr id="26" name="AutoShape 26"/>
          <p:cNvSpPr/>
          <p:nvPr/>
        </p:nvSpPr>
        <p:spPr>
          <a:xfrm>
            <a:off x="10972101" y="0"/>
            <a:ext cx="3656202" cy="1301806"/>
          </a:xfrm>
          <a:prstGeom prst="rect">
            <a:avLst/>
          </a:prstGeom>
          <a:solidFill>
            <a:srgbClr val="9AC026">
              <a:alpha val="80784"/>
            </a:srgbClr>
          </a:solidFill>
        </p:spPr>
      </p:sp>
      <p:sp>
        <p:nvSpPr>
          <p:cNvPr id="27" name="AutoShape 27"/>
          <p:cNvSpPr/>
          <p:nvPr/>
        </p:nvSpPr>
        <p:spPr>
          <a:xfrm>
            <a:off x="14631798" y="0"/>
            <a:ext cx="3656202" cy="1301806"/>
          </a:xfrm>
          <a:prstGeom prst="rect">
            <a:avLst/>
          </a:prstGeom>
          <a:solidFill>
            <a:srgbClr val="9AC026">
              <a:alpha val="80000"/>
            </a:srgbClr>
          </a:solidFill>
        </p:spPr>
      </p:sp>
      <p:grpSp>
        <p:nvGrpSpPr>
          <p:cNvPr id="28" name="Group 28"/>
          <p:cNvGrpSpPr/>
          <p:nvPr/>
        </p:nvGrpSpPr>
        <p:grpSpPr>
          <a:xfrm rot="5400000">
            <a:off x="2938624" y="468439"/>
            <a:ext cx="1301806" cy="364929"/>
            <a:chOff x="0" y="0"/>
            <a:chExt cx="2038705" cy="571500"/>
          </a:xfrm>
        </p:grpSpPr>
        <p:sp>
          <p:nvSpPr>
            <p:cNvPr id="29" name="Freeform 2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30"/>
          <p:cNvGrpSpPr/>
          <p:nvPr/>
        </p:nvGrpSpPr>
        <p:grpSpPr>
          <a:xfrm rot="5400000">
            <a:off x="6664996" y="468439"/>
            <a:ext cx="1301806" cy="364929"/>
            <a:chOff x="0" y="0"/>
            <a:chExt cx="2038705" cy="571500"/>
          </a:xfrm>
        </p:grpSpPr>
        <p:sp>
          <p:nvSpPr>
            <p:cNvPr id="31" name="Freeform 3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32"/>
          <p:cNvGrpSpPr/>
          <p:nvPr/>
        </p:nvGrpSpPr>
        <p:grpSpPr>
          <a:xfrm rot="5400000">
            <a:off x="10321198" y="468439"/>
            <a:ext cx="1301806" cy="364929"/>
            <a:chOff x="0" y="0"/>
            <a:chExt cx="2038705" cy="571500"/>
          </a:xfrm>
        </p:grpSpPr>
        <p:sp>
          <p:nvSpPr>
            <p:cNvPr id="33" name="Freeform 3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34"/>
          <p:cNvGrpSpPr/>
          <p:nvPr/>
        </p:nvGrpSpPr>
        <p:grpSpPr>
          <a:xfrm rot="5400000">
            <a:off x="13977399" y="468439"/>
            <a:ext cx="1301806" cy="364929"/>
            <a:chOff x="0" y="0"/>
            <a:chExt cx="2038705" cy="571500"/>
          </a:xfrm>
        </p:grpSpPr>
        <p:sp>
          <p:nvSpPr>
            <p:cNvPr id="35" name="Freeform 3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36"/>
          <p:cNvPicPr>
            <a:picLocks noChangeAspect="1"/>
          </p:cNvPicPr>
          <p:nvPr/>
        </p:nvPicPr>
        <p:blipFill>
          <a:blip r:embed="rId10"/>
          <a:srcRect/>
          <a:stretch>
            <a:fillRect/>
          </a:stretch>
        </p:blipFill>
        <p:spPr>
          <a:xfrm>
            <a:off x="4877533" y="1450548"/>
            <a:ext cx="1175439" cy="1003531"/>
          </a:xfrm>
          <a:prstGeom prst="rect">
            <a:avLst/>
          </a:prstGeom>
        </p:spPr>
      </p:pic>
      <p:sp>
        <p:nvSpPr>
          <p:cNvPr id="37" name="TextBox 3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8" name="TextBox 3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9" name="TextBox 3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4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4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42" name="Picture 4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43" name="TextBox 4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44" name="TextBox 44"/>
          <p:cNvSpPr txBox="1"/>
          <p:nvPr/>
        </p:nvSpPr>
        <p:spPr>
          <a:xfrm>
            <a:off x="8295782" y="21751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fonctionnels :</a:t>
            </a:r>
          </a:p>
        </p:txBody>
      </p:sp>
      <p:sp>
        <p:nvSpPr>
          <p:cNvPr id="48" name="Slide Number Placeholder 47">
            <a:extLst>
              <a:ext uri="{FF2B5EF4-FFF2-40B4-BE49-F238E27FC236}">
                <a16:creationId xmlns:a16="http://schemas.microsoft.com/office/drawing/2014/main" id="{61CF08DB-92B1-4093-921E-ECFA56111362}"/>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7" name="TextBox 1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9" name="TextBox 1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23" name="TextBox 2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24" name="TextBox 24"/>
          <p:cNvSpPr txBox="1"/>
          <p:nvPr/>
        </p:nvSpPr>
        <p:spPr>
          <a:xfrm>
            <a:off x="8322545" y="22132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non fonctionnels :</a:t>
            </a:r>
          </a:p>
        </p:txBody>
      </p:sp>
      <p:grpSp>
        <p:nvGrpSpPr>
          <p:cNvPr id="25" name="Group 25"/>
          <p:cNvGrpSpPr/>
          <p:nvPr/>
        </p:nvGrpSpPr>
        <p:grpSpPr>
          <a:xfrm rot="-5400000">
            <a:off x="8419189" y="4752720"/>
            <a:ext cx="1754302" cy="156360"/>
            <a:chOff x="0" y="0"/>
            <a:chExt cx="6904743" cy="635000"/>
          </a:xfrm>
        </p:grpSpPr>
        <p:sp>
          <p:nvSpPr>
            <p:cNvPr id="26" name="Freeform 26"/>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3EDAD8"/>
            </a:solidFill>
          </p:spPr>
        </p:sp>
      </p:grpSp>
      <p:grpSp>
        <p:nvGrpSpPr>
          <p:cNvPr id="27" name="Group 27"/>
          <p:cNvGrpSpPr/>
          <p:nvPr/>
        </p:nvGrpSpPr>
        <p:grpSpPr>
          <a:xfrm rot="-5400000">
            <a:off x="8419189" y="8206004"/>
            <a:ext cx="1754302" cy="156360"/>
            <a:chOff x="0" y="0"/>
            <a:chExt cx="6904743" cy="635000"/>
          </a:xfrm>
        </p:grpSpPr>
        <p:sp>
          <p:nvSpPr>
            <p:cNvPr id="28" name="Freeform 28"/>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2C92D5"/>
            </a:solidFill>
          </p:spPr>
        </p:sp>
      </p:grpSp>
      <p:grpSp>
        <p:nvGrpSpPr>
          <p:cNvPr id="29" name="Group 29"/>
          <p:cNvGrpSpPr/>
          <p:nvPr/>
        </p:nvGrpSpPr>
        <p:grpSpPr>
          <a:xfrm>
            <a:off x="5229058" y="5670402"/>
            <a:ext cx="8160642" cy="1768146"/>
            <a:chOff x="0" y="0"/>
            <a:chExt cx="5049317" cy="1106170"/>
          </a:xfrm>
        </p:grpSpPr>
        <p:sp>
          <p:nvSpPr>
            <p:cNvPr id="30" name="Freeform 30"/>
            <p:cNvSpPr/>
            <p:nvPr/>
          </p:nvSpPr>
          <p:spPr>
            <a:xfrm>
              <a:off x="0" y="0"/>
              <a:ext cx="5050587" cy="1107440"/>
            </a:xfrm>
            <a:custGeom>
              <a:avLst/>
              <a:gdLst/>
              <a:ahLst/>
              <a:cxnLst/>
              <a:rect l="l" t="t" r="r" b="b"/>
              <a:pathLst>
                <a:path w="5050587" h="1107440">
                  <a:moveTo>
                    <a:pt x="4496867" y="45720"/>
                  </a:moveTo>
                  <a:cubicBezTo>
                    <a:pt x="4776267" y="45720"/>
                    <a:pt x="5003597" y="273050"/>
                    <a:pt x="5003597" y="552450"/>
                  </a:cubicBezTo>
                  <a:cubicBezTo>
                    <a:pt x="5003597" y="831850"/>
                    <a:pt x="4776267" y="1059180"/>
                    <a:pt x="4496867" y="1059180"/>
                  </a:cubicBezTo>
                  <a:lnTo>
                    <a:pt x="553720" y="1059180"/>
                  </a:lnTo>
                  <a:cubicBezTo>
                    <a:pt x="274320" y="1059180"/>
                    <a:pt x="46990" y="831850"/>
                    <a:pt x="46990" y="552450"/>
                  </a:cubicBezTo>
                  <a:cubicBezTo>
                    <a:pt x="46990" y="273050"/>
                    <a:pt x="274320" y="45720"/>
                    <a:pt x="553720" y="45720"/>
                  </a:cubicBezTo>
                  <a:lnTo>
                    <a:pt x="4496867" y="45720"/>
                  </a:lnTo>
                  <a:moveTo>
                    <a:pt x="4496867" y="0"/>
                  </a:moveTo>
                  <a:lnTo>
                    <a:pt x="553720" y="0"/>
                  </a:lnTo>
                  <a:cubicBezTo>
                    <a:pt x="247650" y="0"/>
                    <a:pt x="0" y="247650"/>
                    <a:pt x="0" y="553720"/>
                  </a:cubicBezTo>
                  <a:cubicBezTo>
                    <a:pt x="0" y="859790"/>
                    <a:pt x="247650" y="1107440"/>
                    <a:pt x="553720" y="1107440"/>
                  </a:cubicBezTo>
                  <a:lnTo>
                    <a:pt x="4496867" y="1107440"/>
                  </a:lnTo>
                  <a:cubicBezTo>
                    <a:pt x="4802937" y="1107440"/>
                    <a:pt x="5050587" y="859790"/>
                    <a:pt x="5050587" y="553720"/>
                  </a:cubicBezTo>
                  <a:cubicBezTo>
                    <a:pt x="5049317" y="247650"/>
                    <a:pt x="4801667" y="0"/>
                    <a:pt x="4496867" y="0"/>
                  </a:cubicBezTo>
                  <a:close/>
                </a:path>
              </a:pathLst>
            </a:custGeom>
            <a:solidFill>
              <a:srgbClr val="37C9EF"/>
            </a:solidFill>
          </p:spPr>
        </p:sp>
      </p:grpSp>
      <p:grpSp>
        <p:nvGrpSpPr>
          <p:cNvPr id="31" name="Group 31"/>
          <p:cNvGrpSpPr/>
          <p:nvPr/>
        </p:nvGrpSpPr>
        <p:grpSpPr>
          <a:xfrm>
            <a:off x="4450290" y="8560668"/>
            <a:ext cx="4240320" cy="1181136"/>
            <a:chOff x="0" y="0"/>
            <a:chExt cx="3898959" cy="1112520"/>
          </a:xfrm>
        </p:grpSpPr>
        <p:sp>
          <p:nvSpPr>
            <p:cNvPr id="32" name="Freeform 32"/>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33" name="Freeform 33"/>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4" name="Group 34"/>
          <p:cNvGrpSpPr/>
          <p:nvPr/>
        </p:nvGrpSpPr>
        <p:grpSpPr>
          <a:xfrm rot="-10800000">
            <a:off x="9928148" y="3389974"/>
            <a:ext cx="4700155" cy="1181136"/>
            <a:chOff x="0" y="0"/>
            <a:chExt cx="4321776" cy="1112520"/>
          </a:xfrm>
        </p:grpSpPr>
        <p:sp>
          <p:nvSpPr>
            <p:cNvPr id="35" name="Freeform 35"/>
            <p:cNvSpPr/>
            <p:nvPr/>
          </p:nvSpPr>
          <p:spPr>
            <a:xfrm>
              <a:off x="0" y="0"/>
              <a:ext cx="4321776" cy="1113790"/>
            </a:xfrm>
            <a:custGeom>
              <a:avLst/>
              <a:gdLst/>
              <a:ahLst/>
              <a:cxnLst/>
              <a:rect l="l" t="t" r="r" b="b"/>
              <a:pathLst>
                <a:path w="4321776" h="1113790">
                  <a:moveTo>
                    <a:pt x="3769326" y="0"/>
                  </a:moveTo>
                  <a:lnTo>
                    <a:pt x="553720" y="0"/>
                  </a:lnTo>
                  <a:cubicBezTo>
                    <a:pt x="247650" y="0"/>
                    <a:pt x="0" y="247650"/>
                    <a:pt x="0" y="553720"/>
                  </a:cubicBezTo>
                  <a:cubicBezTo>
                    <a:pt x="0" y="859790"/>
                    <a:pt x="247650" y="1107440"/>
                    <a:pt x="553720" y="1107440"/>
                  </a:cubicBezTo>
                  <a:lnTo>
                    <a:pt x="3769326" y="1113790"/>
                  </a:lnTo>
                  <a:lnTo>
                    <a:pt x="4321776" y="558800"/>
                  </a:lnTo>
                  <a:lnTo>
                    <a:pt x="3769326" y="0"/>
                  </a:lnTo>
                  <a:close/>
                </a:path>
              </a:pathLst>
            </a:custGeom>
            <a:solidFill>
              <a:srgbClr val="3EDAD8"/>
            </a:solidFill>
          </p:spPr>
        </p:sp>
        <p:sp>
          <p:nvSpPr>
            <p:cNvPr id="36" name="Freeform 36"/>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7" name="Group 37"/>
          <p:cNvGrpSpPr/>
          <p:nvPr/>
        </p:nvGrpSpPr>
        <p:grpSpPr>
          <a:xfrm>
            <a:off x="4450290" y="3389974"/>
            <a:ext cx="4240320" cy="1181136"/>
            <a:chOff x="0" y="0"/>
            <a:chExt cx="3898959" cy="1112520"/>
          </a:xfrm>
        </p:grpSpPr>
        <p:sp>
          <p:nvSpPr>
            <p:cNvPr id="38" name="Freeform 38"/>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86EAE9"/>
            </a:solidFill>
          </p:spPr>
        </p:sp>
        <p:sp>
          <p:nvSpPr>
            <p:cNvPr id="39" name="Freeform 39"/>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40" name="Group 40"/>
          <p:cNvGrpSpPr/>
          <p:nvPr/>
        </p:nvGrpSpPr>
        <p:grpSpPr>
          <a:xfrm rot="-10800000">
            <a:off x="9928148" y="8560668"/>
            <a:ext cx="4240320" cy="1181136"/>
            <a:chOff x="0" y="0"/>
            <a:chExt cx="3898959" cy="1112520"/>
          </a:xfrm>
        </p:grpSpPr>
        <p:sp>
          <p:nvSpPr>
            <p:cNvPr id="41" name="Freeform 41"/>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42" name="Freeform 42"/>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pic>
        <p:nvPicPr>
          <p:cNvPr id="43" name="Picture 43"/>
          <p:cNvPicPr>
            <a:picLocks noChangeAspect="1"/>
          </p:cNvPicPr>
          <p:nvPr/>
        </p:nvPicPr>
        <p:blipFill>
          <a:blip r:embed="rId4"/>
          <a:srcRect/>
          <a:stretch>
            <a:fillRect/>
          </a:stretch>
        </p:blipFill>
        <p:spPr>
          <a:xfrm>
            <a:off x="4800303" y="3703752"/>
            <a:ext cx="551165" cy="582473"/>
          </a:xfrm>
          <a:prstGeom prst="rect">
            <a:avLst/>
          </a:prstGeom>
        </p:spPr>
      </p:pic>
      <p:pic>
        <p:nvPicPr>
          <p:cNvPr id="44" name="Picture 44"/>
          <p:cNvPicPr>
            <a:picLocks noChangeAspect="1"/>
          </p:cNvPicPr>
          <p:nvPr/>
        </p:nvPicPr>
        <p:blipFill>
          <a:blip r:embed="rId5"/>
          <a:srcRect/>
          <a:stretch>
            <a:fillRect/>
          </a:stretch>
        </p:blipFill>
        <p:spPr>
          <a:xfrm>
            <a:off x="13723747" y="3770222"/>
            <a:ext cx="544183" cy="435347"/>
          </a:xfrm>
          <a:prstGeom prst="rect">
            <a:avLst/>
          </a:prstGeom>
        </p:spPr>
      </p:pic>
      <p:pic>
        <p:nvPicPr>
          <p:cNvPr id="45" name="Picture 45"/>
          <p:cNvPicPr>
            <a:picLocks noChangeAspect="1"/>
          </p:cNvPicPr>
          <p:nvPr/>
        </p:nvPicPr>
        <p:blipFill>
          <a:blip r:embed="rId6"/>
          <a:srcRect/>
          <a:stretch>
            <a:fillRect/>
          </a:stretch>
        </p:blipFill>
        <p:spPr>
          <a:xfrm>
            <a:off x="4820922" y="8871764"/>
            <a:ext cx="505301" cy="579142"/>
          </a:xfrm>
          <a:prstGeom prst="rect">
            <a:avLst/>
          </a:prstGeom>
        </p:spPr>
      </p:pic>
      <p:pic>
        <p:nvPicPr>
          <p:cNvPr id="46" name="Picture 46"/>
          <p:cNvPicPr>
            <a:picLocks noChangeAspect="1"/>
          </p:cNvPicPr>
          <p:nvPr/>
        </p:nvPicPr>
        <p:blipFill>
          <a:blip r:embed="rId7"/>
          <a:srcRect/>
          <a:stretch>
            <a:fillRect/>
          </a:stretch>
        </p:blipFill>
        <p:spPr>
          <a:xfrm>
            <a:off x="13225829" y="8822408"/>
            <a:ext cx="657655" cy="657655"/>
          </a:xfrm>
          <a:prstGeom prst="rect">
            <a:avLst/>
          </a:prstGeom>
        </p:spPr>
      </p:pic>
      <p:sp>
        <p:nvSpPr>
          <p:cNvPr id="47" name="TextBox 47"/>
          <p:cNvSpPr txBox="1"/>
          <p:nvPr/>
        </p:nvSpPr>
        <p:spPr>
          <a:xfrm>
            <a:off x="6404363" y="6369294"/>
            <a:ext cx="5810032" cy="398937"/>
          </a:xfrm>
          <a:prstGeom prst="rect">
            <a:avLst/>
          </a:prstGeom>
        </p:spPr>
        <p:txBody>
          <a:bodyPr lIns="0" tIns="0" rIns="0" bIns="0" rtlCol="0" anchor="t">
            <a:spAutoFit/>
          </a:bodyPr>
          <a:lstStyle/>
          <a:p>
            <a:pPr marL="0" lvl="0" indent="0" algn="ctr">
              <a:lnSpc>
                <a:spcPts val="3095"/>
              </a:lnSpc>
            </a:pPr>
            <a:r>
              <a:rPr lang="en-US" sz="2814" spc="84">
                <a:solidFill>
                  <a:srgbClr val="191919"/>
                </a:solidFill>
                <a:latin typeface="Aileron Regular Bold"/>
              </a:rPr>
              <a:t>BESOINS NON FONCTIONNELS</a:t>
            </a:r>
          </a:p>
        </p:txBody>
      </p:sp>
      <p:sp>
        <p:nvSpPr>
          <p:cNvPr id="48" name="TextBox 48"/>
          <p:cNvSpPr txBox="1"/>
          <p:nvPr/>
        </p:nvSpPr>
        <p:spPr>
          <a:xfrm>
            <a:off x="5819576" y="3654353"/>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Fiabilité</a:t>
            </a:r>
          </a:p>
        </p:txBody>
      </p:sp>
      <p:sp>
        <p:nvSpPr>
          <p:cNvPr id="49" name="TextBox 49"/>
          <p:cNvSpPr txBox="1"/>
          <p:nvPr/>
        </p:nvSpPr>
        <p:spPr>
          <a:xfrm>
            <a:off x="5819576"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Efficacité</a:t>
            </a:r>
          </a:p>
        </p:txBody>
      </p:sp>
      <p:sp>
        <p:nvSpPr>
          <p:cNvPr id="50" name="TextBox 50"/>
          <p:cNvSpPr txBox="1"/>
          <p:nvPr/>
        </p:nvSpPr>
        <p:spPr>
          <a:xfrm>
            <a:off x="10344699" y="3494026"/>
            <a:ext cx="3209957" cy="966965"/>
          </a:xfrm>
          <a:prstGeom prst="rect">
            <a:avLst/>
          </a:prstGeom>
        </p:spPr>
        <p:txBody>
          <a:bodyPr lIns="0" tIns="0" rIns="0" bIns="0" rtlCol="0" anchor="t">
            <a:spAutoFit/>
          </a:bodyPr>
          <a:lstStyle/>
          <a:p>
            <a:pPr algn="ctr">
              <a:lnSpc>
                <a:spcPts val="3896"/>
              </a:lnSpc>
            </a:pPr>
            <a:r>
              <a:rPr lang="en-US" sz="2597">
                <a:solidFill>
                  <a:srgbClr val="FFFFFF"/>
                </a:solidFill>
                <a:latin typeface="Aileron Regular"/>
              </a:rPr>
              <a:t>Ergonomie et bon IHM</a:t>
            </a:r>
          </a:p>
        </p:txBody>
      </p:sp>
      <p:sp>
        <p:nvSpPr>
          <p:cNvPr id="51" name="TextBox 51"/>
          <p:cNvSpPr txBox="1"/>
          <p:nvPr/>
        </p:nvSpPr>
        <p:spPr>
          <a:xfrm>
            <a:off x="10958511"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Sécurité</a:t>
            </a:r>
          </a:p>
        </p:txBody>
      </p:sp>
      <p:sp>
        <p:nvSpPr>
          <p:cNvPr id="55" name="Slide Number Placeholder 54">
            <a:extLst>
              <a:ext uri="{FF2B5EF4-FFF2-40B4-BE49-F238E27FC236}">
                <a16:creationId xmlns:a16="http://schemas.microsoft.com/office/drawing/2014/main" id="{56103412-DAAF-4587-9CFC-2BC161F37AF4}"/>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a:stretch>
            <a:fillRect/>
          </a:stretch>
        </p:blipFill>
        <p:spPr>
          <a:xfrm>
            <a:off x="3407062" y="2871819"/>
            <a:ext cx="12082776" cy="7182758"/>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25" name="TextBox 25"/>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29" name="Slide Number Placeholder 28">
            <a:extLst>
              <a:ext uri="{FF2B5EF4-FFF2-40B4-BE49-F238E27FC236}">
                <a16:creationId xmlns:a16="http://schemas.microsoft.com/office/drawing/2014/main" id="{581EF8B8-49C0-4DAB-B1D1-42ADF0559300}"/>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5"/>
          <a:srcRect/>
          <a:stretch>
            <a:fillRect/>
          </a:stretch>
        </p:blipFill>
        <p:spPr>
          <a:xfrm>
            <a:off x="12747714" y="2454078"/>
            <a:ext cx="5330122" cy="3168558"/>
          </a:xfrm>
          <a:prstGeom prst="rect">
            <a:avLst/>
          </a:prstGeom>
        </p:spPr>
      </p:pic>
      <p:grpSp>
        <p:nvGrpSpPr>
          <p:cNvPr id="18" name="Group 18"/>
          <p:cNvGrpSpPr/>
          <p:nvPr/>
        </p:nvGrpSpPr>
        <p:grpSpPr>
          <a:xfrm rot="5400000">
            <a:off x="13579614" y="4922989"/>
            <a:ext cx="2778262" cy="253564"/>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6034674" y="2950804"/>
            <a:ext cx="2081262" cy="1160099"/>
            <a:chOff x="0" y="0"/>
            <a:chExt cx="2080112" cy="1159458"/>
          </a:xfrm>
        </p:grpSpPr>
        <p:sp>
          <p:nvSpPr>
            <p:cNvPr id="21" name="Freeform 21"/>
            <p:cNvSpPr/>
            <p:nvPr/>
          </p:nvSpPr>
          <p:spPr>
            <a:xfrm>
              <a:off x="0" y="0"/>
              <a:ext cx="2080112" cy="1159458"/>
            </a:xfrm>
            <a:custGeom>
              <a:avLst/>
              <a:gdLst/>
              <a:ahLst/>
              <a:cxnLst/>
              <a:rect l="l" t="t" r="r" b="b"/>
              <a:pathLst>
                <a:path w="2080112" h="1159458">
                  <a:moveTo>
                    <a:pt x="0" y="0"/>
                  </a:moveTo>
                  <a:lnTo>
                    <a:pt x="0" y="1159458"/>
                  </a:lnTo>
                  <a:lnTo>
                    <a:pt x="2080112" y="1159458"/>
                  </a:lnTo>
                  <a:lnTo>
                    <a:pt x="2080112" y="0"/>
                  </a:lnTo>
                  <a:lnTo>
                    <a:pt x="0" y="0"/>
                  </a:lnTo>
                  <a:close/>
                  <a:moveTo>
                    <a:pt x="2019152" y="1098498"/>
                  </a:moveTo>
                  <a:lnTo>
                    <a:pt x="59690" y="1098498"/>
                  </a:lnTo>
                  <a:lnTo>
                    <a:pt x="59690" y="59690"/>
                  </a:lnTo>
                  <a:lnTo>
                    <a:pt x="2019152" y="59690"/>
                  </a:lnTo>
                  <a:lnTo>
                    <a:pt x="2019152" y="1098498"/>
                  </a:lnTo>
                  <a:close/>
                </a:path>
              </a:pathLst>
            </a:custGeom>
            <a:solidFill>
              <a:srgbClr val="EE243F"/>
            </a:solidFill>
          </p:spPr>
        </p:sp>
      </p:grpSp>
      <p:grpSp>
        <p:nvGrpSpPr>
          <p:cNvPr id="22" name="Group 22"/>
          <p:cNvGrpSpPr/>
          <p:nvPr/>
        </p:nvGrpSpPr>
        <p:grpSpPr>
          <a:xfrm>
            <a:off x="14968744" y="3529924"/>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30542" y="5344203"/>
            <a:ext cx="1935969" cy="415333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sp>
      <p:pic>
        <p:nvPicPr>
          <p:cNvPr id="27" name="Picture 27"/>
          <p:cNvPicPr>
            <a:picLocks noChangeAspect="1"/>
          </p:cNvPicPr>
          <p:nvPr/>
        </p:nvPicPr>
        <p:blipFill>
          <a:blip r:embed="rId6"/>
          <a:srcRect l="1564" r="1564"/>
          <a:stretch>
            <a:fillRect/>
          </a:stretch>
        </p:blipFill>
        <p:spPr>
          <a:xfrm>
            <a:off x="457200" y="6438900"/>
            <a:ext cx="12186882" cy="2868424"/>
          </a:xfrm>
          <a:prstGeom prst="rect">
            <a:avLst/>
          </a:prstGeom>
        </p:spPr>
      </p:pic>
      <p:sp>
        <p:nvSpPr>
          <p:cNvPr id="28" name="TextBox 2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9" name="TextBox 29"/>
          <p:cNvSpPr txBox="1"/>
          <p:nvPr/>
        </p:nvSpPr>
        <p:spPr>
          <a:xfrm>
            <a:off x="724860" y="3110150"/>
            <a:ext cx="10222102" cy="526234"/>
          </a:xfrm>
          <a:prstGeom prst="rect">
            <a:avLst/>
          </a:prstGeom>
        </p:spPr>
        <p:txBody>
          <a:bodyPr wrap="square" lIns="0" tIns="0" rIns="0" bIns="0" rtlCol="0" anchor="t">
            <a:spAutoFit/>
          </a:bodyPr>
          <a:lstStyle/>
          <a:p>
            <a:pPr marL="859790" lvl="1" indent="-514350">
              <a:lnSpc>
                <a:spcPts val="4480"/>
              </a:lnSpc>
              <a:buFont typeface="+mj-lt"/>
              <a:buAutoNum type="arabicPeriod"/>
            </a:pPr>
            <a:r>
              <a:rPr lang="en-US" sz="3200" dirty="0">
                <a:solidFill>
                  <a:srgbClr val="2C92D5"/>
                </a:solidFill>
                <a:latin typeface="Arimo"/>
              </a:rPr>
              <a:t>   </a:t>
            </a:r>
            <a:r>
              <a:rPr lang="en-US" sz="3200" dirty="0" err="1">
                <a:solidFill>
                  <a:srgbClr val="2C92D5"/>
                </a:solidFill>
                <a:latin typeface="Arimo"/>
              </a:rPr>
              <a:t>Moteur</a:t>
            </a:r>
            <a:r>
              <a:rPr lang="en-US" sz="3200" dirty="0">
                <a:solidFill>
                  <a:srgbClr val="2C92D5"/>
                </a:solidFill>
                <a:latin typeface="Arimo"/>
              </a:rPr>
              <a:t> de </a:t>
            </a:r>
            <a:r>
              <a:rPr lang="en-US" sz="3200" dirty="0" err="1">
                <a:solidFill>
                  <a:srgbClr val="2C92D5"/>
                </a:solidFill>
                <a:latin typeface="Arimo"/>
              </a:rPr>
              <a:t>traitement</a:t>
            </a:r>
            <a:r>
              <a:rPr lang="en-US" sz="3200" dirty="0">
                <a:solidFill>
                  <a:srgbClr val="2C92D5"/>
                </a:solidFill>
                <a:latin typeface="Arimo"/>
              </a:rPr>
              <a:t> de </a:t>
            </a:r>
            <a:r>
              <a:rPr lang="en-US" sz="3200" dirty="0" err="1">
                <a:solidFill>
                  <a:srgbClr val="2C92D5"/>
                </a:solidFill>
                <a:latin typeface="Arimo"/>
              </a:rPr>
              <a:t>langage</a:t>
            </a:r>
            <a:r>
              <a:rPr lang="en-US" sz="3200" dirty="0">
                <a:solidFill>
                  <a:srgbClr val="2C92D5"/>
                </a:solidFill>
                <a:latin typeface="Arimo"/>
              </a:rPr>
              <a:t> naturel</a:t>
            </a:r>
          </a:p>
        </p:txBody>
      </p:sp>
      <p:sp>
        <p:nvSpPr>
          <p:cNvPr id="30" name="TextBox 3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1" name="TextBox 3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2" name="TextBox 3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3" name="TextBox 3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4" name="TextBox 34"/>
          <p:cNvSpPr txBox="1"/>
          <p:nvPr/>
        </p:nvSpPr>
        <p:spPr>
          <a:xfrm>
            <a:off x="1011126" y="3933582"/>
            <a:ext cx="10784649" cy="2021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Un domaine multidisciplinaire impliquant la linguistique, l’informatique et l ’intelligence artificielle.</a:t>
            </a:r>
          </a:p>
          <a:p>
            <a:pPr marL="561340" lvl="1" indent="-280670" algn="just">
              <a:lnSpc>
                <a:spcPts val="4030"/>
              </a:lnSpc>
              <a:buFont typeface="Arial"/>
              <a:buChar char="•"/>
            </a:pPr>
            <a:r>
              <a:rPr lang="en-US" sz="2600">
                <a:solidFill>
                  <a:srgbClr val="000000"/>
                </a:solidFill>
                <a:latin typeface="Arimo"/>
              </a:rPr>
              <a:t>Vise à créer des outils de traitement de la langue naturelle pour diverses applications.</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39" name="Picture 38">
            <a:extLst>
              <a:ext uri="{FF2B5EF4-FFF2-40B4-BE49-F238E27FC236}">
                <a16:creationId xmlns:a16="http://schemas.microsoft.com/office/drawing/2014/main" id="{296BA425-B3BF-48BA-95F7-23DC7116ADCB}"/>
              </a:ext>
            </a:extLst>
          </p:cNvPr>
          <p:cNvPicPr>
            <a:picLocks noChangeAspect="1"/>
          </p:cNvPicPr>
          <p:nvPr/>
        </p:nvPicPr>
        <p:blipFill rotWithShape="1">
          <a:blip r:embed="rId7">
            <a:extLst>
              <a:ext uri="{28A0092B-C50C-407E-A947-70E740481C1C}">
                <a14:useLocalDpi xmlns:a14="http://schemas.microsoft.com/office/drawing/2010/main" val="0"/>
              </a:ext>
            </a:extLst>
          </a:blip>
          <a:srcRect l="59000" t="22089" r="116" b="51522"/>
          <a:stretch/>
        </p:blipFill>
        <p:spPr>
          <a:xfrm>
            <a:off x="13112905" y="6577449"/>
            <a:ext cx="3962400" cy="1464261"/>
          </a:xfrm>
          <a:prstGeom prst="rect">
            <a:avLst/>
          </a:prstGeom>
        </p:spPr>
      </p:pic>
      <p:sp>
        <p:nvSpPr>
          <p:cNvPr id="40" name="Slide Number Placeholder 39">
            <a:extLst>
              <a:ext uri="{FF2B5EF4-FFF2-40B4-BE49-F238E27FC236}">
                <a16:creationId xmlns:a16="http://schemas.microsoft.com/office/drawing/2014/main" id="{95BCA9ED-0D65-4535-BB58-D78ECB18D053}"/>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4114376" y="5237061"/>
            <a:ext cx="1689687" cy="253564"/>
            <a:chOff x="0" y="0"/>
            <a:chExt cx="2332744" cy="429260"/>
          </a:xfrm>
        </p:grpSpPr>
        <p:sp>
          <p:nvSpPr>
            <p:cNvPr id="19" name="Freeform 19"/>
            <p:cNvSpPr/>
            <p:nvPr/>
          </p:nvSpPr>
          <p:spPr>
            <a:xfrm>
              <a:off x="0" y="-5080"/>
              <a:ext cx="2332744" cy="434340"/>
            </a:xfrm>
            <a:custGeom>
              <a:avLst/>
              <a:gdLst/>
              <a:ahLst/>
              <a:cxnLst/>
              <a:rect l="l" t="t" r="r" b="b"/>
              <a:pathLst>
                <a:path w="2332744" h="434340">
                  <a:moveTo>
                    <a:pt x="2314964" y="187960"/>
                  </a:moveTo>
                  <a:lnTo>
                    <a:pt x="2053344" y="11430"/>
                  </a:lnTo>
                  <a:cubicBezTo>
                    <a:pt x="2035564" y="0"/>
                    <a:pt x="2012704" y="3810"/>
                    <a:pt x="2000004" y="21590"/>
                  </a:cubicBezTo>
                  <a:cubicBezTo>
                    <a:pt x="1988574" y="39370"/>
                    <a:pt x="1992384" y="62230"/>
                    <a:pt x="2010164" y="74930"/>
                  </a:cubicBezTo>
                  <a:lnTo>
                    <a:pt x="2168914" y="181610"/>
                  </a:lnTo>
                  <a:lnTo>
                    <a:pt x="0" y="181610"/>
                  </a:lnTo>
                  <a:lnTo>
                    <a:pt x="0" y="257810"/>
                  </a:lnTo>
                  <a:lnTo>
                    <a:pt x="2168914" y="257810"/>
                  </a:lnTo>
                  <a:lnTo>
                    <a:pt x="2010164" y="364490"/>
                  </a:lnTo>
                  <a:cubicBezTo>
                    <a:pt x="1992384" y="375920"/>
                    <a:pt x="1988574" y="400050"/>
                    <a:pt x="2000004" y="417830"/>
                  </a:cubicBezTo>
                  <a:cubicBezTo>
                    <a:pt x="2007624" y="429260"/>
                    <a:pt x="2019054" y="434340"/>
                    <a:pt x="2031754" y="434340"/>
                  </a:cubicBezTo>
                  <a:cubicBezTo>
                    <a:pt x="2039374" y="434340"/>
                    <a:pt x="2046994" y="431800"/>
                    <a:pt x="2053344" y="427990"/>
                  </a:cubicBezTo>
                  <a:lnTo>
                    <a:pt x="2316234" y="251460"/>
                  </a:lnTo>
                  <a:cubicBezTo>
                    <a:pt x="2326394" y="243840"/>
                    <a:pt x="2332744" y="232410"/>
                    <a:pt x="2332744" y="219710"/>
                  </a:cubicBezTo>
                  <a:cubicBezTo>
                    <a:pt x="2332744" y="207010"/>
                    <a:pt x="2326394" y="195580"/>
                    <a:pt x="2314964" y="187960"/>
                  </a:cubicBezTo>
                  <a:close/>
                </a:path>
              </a:pathLst>
            </a:custGeom>
            <a:solidFill>
              <a:srgbClr val="EE243F"/>
            </a:solidFill>
          </p:spPr>
        </p:sp>
      </p:grpSp>
      <p:grpSp>
        <p:nvGrpSpPr>
          <p:cNvPr id="20" name="Group 20"/>
          <p:cNvGrpSpPr/>
          <p:nvPr/>
        </p:nvGrpSpPr>
        <p:grpSpPr>
          <a:xfrm>
            <a:off x="15996574" y="3983401"/>
            <a:ext cx="2081262" cy="1071199"/>
            <a:chOff x="0" y="0"/>
            <a:chExt cx="2080112" cy="1070607"/>
          </a:xfrm>
        </p:grpSpPr>
        <p:sp>
          <p:nvSpPr>
            <p:cNvPr id="21" name="Freeform 21"/>
            <p:cNvSpPr/>
            <p:nvPr/>
          </p:nvSpPr>
          <p:spPr>
            <a:xfrm>
              <a:off x="0" y="0"/>
              <a:ext cx="2080112" cy="1070607"/>
            </a:xfrm>
            <a:custGeom>
              <a:avLst/>
              <a:gdLst/>
              <a:ahLst/>
              <a:cxnLst/>
              <a:rect l="l" t="t" r="r" b="b"/>
              <a:pathLst>
                <a:path w="2080112" h="1070607">
                  <a:moveTo>
                    <a:pt x="0" y="0"/>
                  </a:moveTo>
                  <a:lnTo>
                    <a:pt x="0" y="1070607"/>
                  </a:lnTo>
                  <a:lnTo>
                    <a:pt x="2080112" y="1070607"/>
                  </a:lnTo>
                  <a:lnTo>
                    <a:pt x="2080112" y="0"/>
                  </a:lnTo>
                  <a:lnTo>
                    <a:pt x="0" y="0"/>
                  </a:lnTo>
                  <a:close/>
                  <a:moveTo>
                    <a:pt x="2019152" y="1009647"/>
                  </a:moveTo>
                  <a:lnTo>
                    <a:pt x="59690" y="1009647"/>
                  </a:lnTo>
                  <a:lnTo>
                    <a:pt x="59690" y="59690"/>
                  </a:lnTo>
                  <a:lnTo>
                    <a:pt x="2019152" y="59690"/>
                  </a:lnTo>
                  <a:lnTo>
                    <a:pt x="2019152" y="1009647"/>
                  </a:lnTo>
                  <a:close/>
                </a:path>
              </a:pathLst>
            </a:custGeom>
            <a:solidFill>
              <a:srgbClr val="EE243F"/>
            </a:solidFill>
          </p:spPr>
        </p:sp>
      </p:grpSp>
      <p:grpSp>
        <p:nvGrpSpPr>
          <p:cNvPr id="22" name="Group 22"/>
          <p:cNvGrpSpPr/>
          <p:nvPr/>
        </p:nvGrpSpPr>
        <p:grpSpPr>
          <a:xfrm>
            <a:off x="14930644" y="4369180"/>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62993" y="4910754"/>
            <a:ext cx="2217472" cy="481334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txBody>
          <a:bodyPr/>
          <a:lstStyle/>
          <a:p>
            <a:endParaRPr lang="fr-FR" dirty="0"/>
          </a:p>
        </p:txBody>
      </p:sp>
      <p:pic>
        <p:nvPicPr>
          <p:cNvPr id="27" name="Picture 27"/>
          <p:cNvPicPr>
            <a:picLocks noChangeAspect="1"/>
          </p:cNvPicPr>
          <p:nvPr/>
        </p:nvPicPr>
        <p:blipFill>
          <a:blip r:embed="rId5"/>
          <a:srcRect/>
          <a:stretch>
            <a:fillRect/>
          </a:stretch>
        </p:blipFill>
        <p:spPr>
          <a:xfrm>
            <a:off x="245165" y="6208687"/>
            <a:ext cx="5807807" cy="3244288"/>
          </a:xfrm>
          <a:prstGeom prst="rect">
            <a:avLst/>
          </a:prstGeom>
        </p:spPr>
      </p:pic>
      <p:pic>
        <p:nvPicPr>
          <p:cNvPr id="28" name="Picture 28"/>
          <p:cNvPicPr>
            <a:picLocks noChangeAspect="1"/>
          </p:cNvPicPr>
          <p:nvPr/>
        </p:nvPicPr>
        <p:blipFill>
          <a:blip r:embed="rId6"/>
          <a:srcRect/>
          <a:stretch>
            <a:fillRect/>
          </a:stretch>
        </p:blipFill>
        <p:spPr>
          <a:xfrm>
            <a:off x="5707302" y="6673505"/>
            <a:ext cx="6746085" cy="3348984"/>
          </a:xfrm>
          <a:prstGeom prst="rect">
            <a:avLst/>
          </a:prstGeom>
          <a:ln w="9525">
            <a:solidFill>
              <a:schemeClr val="tx1">
                <a:lumMod val="50000"/>
                <a:lumOff val="50000"/>
              </a:schemeClr>
            </a:solidFill>
          </a:ln>
        </p:spPr>
      </p:pic>
      <p:sp>
        <p:nvSpPr>
          <p:cNvPr id="29" name="TextBox 29"/>
          <p:cNvSpPr txBox="1"/>
          <p:nvPr/>
        </p:nvSpPr>
        <p:spPr>
          <a:xfrm>
            <a:off x="684532" y="3456573"/>
            <a:ext cx="11917023" cy="2529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Applicationb web. permet de déployer, de programmer et de gérer les robots et les processus. </a:t>
            </a:r>
          </a:p>
          <a:p>
            <a:pPr marL="561340" lvl="1" indent="-280670" algn="just">
              <a:lnSpc>
                <a:spcPts val="4030"/>
              </a:lnSpc>
              <a:buFont typeface="Arial"/>
              <a:buChar char="•"/>
            </a:pPr>
            <a:r>
              <a:rPr lang="en-US" sz="2600">
                <a:solidFill>
                  <a:srgbClr val="000000"/>
                </a:solidFill>
                <a:latin typeface="Arimo"/>
              </a:rPr>
              <a:t>Une plateforme de gestion centralisée pour l’RPA.</a:t>
            </a:r>
          </a:p>
          <a:p>
            <a:pPr marL="561340" lvl="1" indent="-280670" algn="just">
              <a:lnSpc>
                <a:spcPts val="4030"/>
              </a:lnSpc>
              <a:buFont typeface="Arial"/>
              <a:buChar char="•"/>
            </a:pPr>
            <a:r>
              <a:rPr lang="en-US" sz="2600">
                <a:solidFill>
                  <a:srgbClr val="000000"/>
                </a:solidFill>
                <a:latin typeface="Arimo"/>
              </a:rPr>
              <a:t>La « queue » est un conteneur qui permet de contenir un nombre d'éléments, qu’on pourra modifier leurs statuts et les traiterà l'aide des activités.</a:t>
            </a:r>
          </a:p>
        </p:txBody>
      </p:sp>
      <p:sp>
        <p:nvSpPr>
          <p:cNvPr id="30" name="TextBox 3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1" name="TextBox 31"/>
          <p:cNvSpPr txBox="1"/>
          <p:nvPr/>
        </p:nvSpPr>
        <p:spPr>
          <a:xfrm>
            <a:off x="755205" y="2741254"/>
            <a:ext cx="8391441" cy="569595"/>
          </a:xfrm>
          <a:prstGeom prst="rect">
            <a:avLst/>
          </a:prstGeom>
        </p:spPr>
        <p:txBody>
          <a:bodyPr lIns="0" tIns="0" rIns="0" bIns="0" rtlCol="0" anchor="t">
            <a:spAutoFit/>
          </a:bodyPr>
          <a:lstStyle/>
          <a:p>
            <a:pPr>
              <a:lnSpc>
                <a:spcPts val="4480"/>
              </a:lnSpc>
            </a:pPr>
            <a:r>
              <a:rPr lang="en-US" sz="3200">
                <a:solidFill>
                  <a:srgbClr val="2C92D5"/>
                </a:solidFill>
                <a:latin typeface="Arimo"/>
              </a:rPr>
              <a:t>2.   UiPath Orchestrator</a:t>
            </a:r>
          </a:p>
        </p:txBody>
      </p:sp>
      <p:sp>
        <p:nvSpPr>
          <p:cNvPr id="32" name="TextBox 32"/>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3" name="TextBox 33"/>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4" name="TextBox 3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5" name="TextBox 3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36" name="Picture 36"/>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7" name="TextBox 37"/>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8" name="TextBox 38"/>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44" name="Picture 43">
            <a:extLst>
              <a:ext uri="{FF2B5EF4-FFF2-40B4-BE49-F238E27FC236}">
                <a16:creationId xmlns:a16="http://schemas.microsoft.com/office/drawing/2014/main" id="{0E28EBE2-7420-4A14-8412-69701CA86FC7}"/>
              </a:ext>
            </a:extLst>
          </p:cNvPr>
          <p:cNvPicPr>
            <a:picLocks noChangeAspect="1"/>
          </p:cNvPicPr>
          <p:nvPr/>
        </p:nvPicPr>
        <p:blipFill rotWithShape="1">
          <a:blip r:embed="rId7">
            <a:extLst>
              <a:ext uri="{28A0092B-C50C-407E-A947-70E740481C1C}">
                <a14:useLocalDpi xmlns:a14="http://schemas.microsoft.com/office/drawing/2010/main" val="0"/>
              </a:ext>
            </a:extLst>
          </a:blip>
          <a:srcRect l="63087" t="53411" r="1548" b="19776"/>
          <a:stretch/>
        </p:blipFill>
        <p:spPr>
          <a:xfrm>
            <a:off x="12914434" y="6286500"/>
            <a:ext cx="4611566" cy="2079469"/>
          </a:xfrm>
          <a:prstGeom prst="rect">
            <a:avLst/>
          </a:prstGeom>
        </p:spPr>
      </p:pic>
      <p:sp>
        <p:nvSpPr>
          <p:cNvPr id="40" name="Slide Number Placeholder 39">
            <a:extLst>
              <a:ext uri="{FF2B5EF4-FFF2-40B4-BE49-F238E27FC236}">
                <a16:creationId xmlns:a16="http://schemas.microsoft.com/office/drawing/2014/main" id="{4C655312-2ACD-4B08-AD74-B65228711E0C}"/>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17">
            <a:extLst>
              <a:ext uri="{FF2B5EF4-FFF2-40B4-BE49-F238E27FC236}">
                <a16:creationId xmlns:a16="http://schemas.microsoft.com/office/drawing/2014/main" id="{C5A981D6-B48C-42A0-855E-76280BC911DF}"/>
              </a:ext>
            </a:extLst>
          </p:cNvPr>
          <p:cNvPicPr>
            <a:picLocks noChangeAspect="1"/>
          </p:cNvPicPr>
          <p:nvPr/>
        </p:nvPicPr>
        <p:blipFill rotWithShape="1">
          <a:blip r:embed="rId2"/>
          <a:srcRect l="3180" t="65657" r="59032" b="1496"/>
          <a:stretch/>
        </p:blipFill>
        <p:spPr>
          <a:xfrm>
            <a:off x="12904102" y="7353300"/>
            <a:ext cx="3936098" cy="2033875"/>
          </a:xfrm>
          <a:prstGeom prst="rect">
            <a:avLst/>
          </a:prstGeom>
        </p:spPr>
      </p:pic>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srcRect/>
          <a:stretch>
            <a:fillRect/>
          </a:stretch>
        </p:blipFill>
        <p:spPr>
          <a:xfrm>
            <a:off x="12747714" y="2454078"/>
            <a:ext cx="5330122" cy="3168558"/>
          </a:xfrm>
          <a:prstGeom prst="rect">
            <a:avLst/>
          </a:prstGeom>
        </p:spPr>
      </p:pic>
      <p:grpSp>
        <p:nvGrpSpPr>
          <p:cNvPr id="18" name="Group 18"/>
          <p:cNvGrpSpPr/>
          <p:nvPr/>
        </p:nvGrpSpPr>
        <p:grpSpPr>
          <a:xfrm rot="5400000">
            <a:off x="13142362" y="6322462"/>
            <a:ext cx="1680674" cy="228601"/>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2942089" y="4572782"/>
            <a:ext cx="1993111" cy="1027917"/>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sp>
        <p:nvSpPr>
          <p:cNvPr id="24" name="Freeform 24"/>
          <p:cNvSpPr/>
          <p:nvPr/>
        </p:nvSpPr>
        <p:spPr>
          <a:xfrm>
            <a:off x="12747714" y="7277099"/>
            <a:ext cx="4168686" cy="2324639"/>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26234"/>
          </a:xfrm>
          <a:prstGeom prst="rect">
            <a:avLst/>
          </a:prstGeom>
        </p:spPr>
        <p:txBody>
          <a:bodyPr lIns="0" tIns="0" rIns="0" bIns="0" rtlCol="0" anchor="t">
            <a:spAutoFit/>
          </a:bodyPr>
          <a:lstStyle/>
          <a:p>
            <a:pPr>
              <a:lnSpc>
                <a:spcPts val="4480"/>
              </a:lnSpc>
            </a:pPr>
            <a:r>
              <a:rPr lang="en-US" sz="3200" dirty="0">
                <a:solidFill>
                  <a:srgbClr val="2C92D5"/>
                </a:solidFill>
                <a:latin typeface="Arimo"/>
              </a:rPr>
              <a:t>3. Robot </a:t>
            </a:r>
            <a:r>
              <a:rPr lang="en-US" sz="3200" dirty="0" err="1">
                <a:solidFill>
                  <a:srgbClr val="2C92D5"/>
                </a:solidFill>
                <a:latin typeface="Arimo"/>
              </a:rPr>
              <a:t>Uipath</a:t>
            </a:r>
            <a:endParaRPr lang="en-US" sz="3200" dirty="0">
              <a:solidFill>
                <a:srgbClr val="2C92D5"/>
              </a:solidFill>
              <a:latin typeface="Arimo"/>
            </a:endParaRPr>
          </a:p>
        </p:txBody>
      </p:sp>
      <p:sp>
        <p:nvSpPr>
          <p:cNvPr id="34" name="TextBox 34"/>
          <p:cNvSpPr txBox="1"/>
          <p:nvPr/>
        </p:nvSpPr>
        <p:spPr>
          <a:xfrm>
            <a:off x="1028700" y="3943588"/>
            <a:ext cx="11719014" cy="1807161"/>
          </a:xfrm>
          <a:prstGeom prst="rect">
            <a:avLst/>
          </a:prstGeom>
        </p:spPr>
        <p:txBody>
          <a:bodyPr wrap="square" lIns="0" tIns="0" rIns="0" bIns="0" rtlCol="0" anchor="t">
            <a:spAutoFit/>
          </a:bodyPr>
          <a:lstStyle/>
          <a:p>
            <a:pPr marL="561340" lvl="1" indent="-280670" algn="just">
              <a:lnSpc>
                <a:spcPts val="3640"/>
              </a:lnSpc>
              <a:buFont typeface="Arial"/>
              <a:buChar char="•"/>
            </a:pPr>
            <a:r>
              <a:rPr lang="en-US" sz="2600" dirty="0">
                <a:solidFill>
                  <a:srgbClr val="000000"/>
                </a:solidFill>
                <a:latin typeface="Arimo"/>
              </a:rPr>
              <a:t>Un robot </a:t>
            </a:r>
            <a:r>
              <a:rPr lang="en-US" sz="2600" dirty="0" err="1">
                <a:solidFill>
                  <a:srgbClr val="000000"/>
                </a:solidFill>
                <a:latin typeface="Arimo"/>
              </a:rPr>
              <a:t>construit</a:t>
            </a:r>
            <a:r>
              <a:rPr lang="en-US" sz="2600" dirty="0">
                <a:solidFill>
                  <a:srgbClr val="000000"/>
                </a:solidFill>
                <a:latin typeface="Arimo"/>
              </a:rPr>
              <a:t> </a:t>
            </a:r>
            <a:r>
              <a:rPr lang="en-US" sz="2600" dirty="0" err="1">
                <a:solidFill>
                  <a:srgbClr val="000000"/>
                </a:solidFill>
                <a:latin typeface="Arimo"/>
              </a:rPr>
              <a:t>en</a:t>
            </a:r>
            <a:r>
              <a:rPr lang="en-US" sz="2600" dirty="0">
                <a:solidFill>
                  <a:srgbClr val="000000"/>
                </a:solidFill>
                <a:latin typeface="Arimo"/>
              </a:rPr>
              <a:t> </a:t>
            </a:r>
            <a:r>
              <a:rPr lang="en-US" sz="2600" dirty="0" err="1">
                <a:solidFill>
                  <a:srgbClr val="000000"/>
                </a:solidFill>
                <a:latin typeface="Arimo"/>
              </a:rPr>
              <a:t>utilisant</a:t>
            </a:r>
            <a:r>
              <a:rPr lang="en-US" sz="2600" dirty="0">
                <a:solidFill>
                  <a:srgbClr val="000000"/>
                </a:solidFill>
                <a:latin typeface="Arimo"/>
              </a:rPr>
              <a:t> les </a:t>
            </a:r>
            <a:r>
              <a:rPr lang="en-US" sz="2600" dirty="0" err="1">
                <a:solidFill>
                  <a:srgbClr val="000000"/>
                </a:solidFill>
                <a:latin typeface="Arimo"/>
              </a:rPr>
              <a:t>activités</a:t>
            </a:r>
            <a:r>
              <a:rPr lang="en-US" sz="2600" dirty="0">
                <a:solidFill>
                  <a:srgbClr val="000000"/>
                </a:solidFill>
                <a:latin typeface="Arimo"/>
              </a:rPr>
              <a:t> de </a:t>
            </a:r>
            <a:r>
              <a:rPr lang="en-US" sz="2600" dirty="0" err="1">
                <a:solidFill>
                  <a:srgbClr val="000000"/>
                </a:solidFill>
                <a:latin typeface="Arimo"/>
              </a:rPr>
              <a:t>UiPath</a:t>
            </a:r>
            <a:r>
              <a:rPr lang="en-US" sz="2600" dirty="0">
                <a:solidFill>
                  <a:srgbClr val="000000"/>
                </a:solidFill>
                <a:latin typeface="Arimo"/>
              </a:rPr>
              <a:t>, et  du code selenium.</a:t>
            </a:r>
          </a:p>
          <a:p>
            <a:pPr marL="561340" lvl="1" indent="-280670" algn="just">
              <a:lnSpc>
                <a:spcPts val="3640"/>
              </a:lnSpc>
              <a:buFont typeface="Arial"/>
              <a:buChar char="•"/>
            </a:pPr>
            <a:r>
              <a:rPr lang="en-US" sz="2600" dirty="0" err="1">
                <a:solidFill>
                  <a:srgbClr val="000000"/>
                </a:solidFill>
                <a:latin typeface="Arimo"/>
              </a:rPr>
              <a:t>Reste</a:t>
            </a:r>
            <a:r>
              <a:rPr lang="en-US" sz="2600" dirty="0">
                <a:solidFill>
                  <a:srgbClr val="000000"/>
                </a:solidFill>
                <a:latin typeface="Arimo"/>
              </a:rPr>
              <a:t> </a:t>
            </a:r>
            <a:r>
              <a:rPr lang="en-US" sz="2600" dirty="0" err="1">
                <a:solidFill>
                  <a:srgbClr val="000000"/>
                </a:solidFill>
                <a:latin typeface="Arimo"/>
              </a:rPr>
              <a:t>toujours</a:t>
            </a:r>
            <a:r>
              <a:rPr lang="en-US" sz="2600" dirty="0">
                <a:solidFill>
                  <a:srgbClr val="000000"/>
                </a:solidFill>
                <a:latin typeface="Arimo"/>
              </a:rPr>
              <a:t> </a:t>
            </a:r>
            <a:r>
              <a:rPr lang="en-US" sz="2600" dirty="0" err="1">
                <a:solidFill>
                  <a:srgbClr val="000000"/>
                </a:solidFill>
                <a:latin typeface="Arimo"/>
              </a:rPr>
              <a:t>en</a:t>
            </a:r>
            <a:r>
              <a:rPr lang="en-US" sz="2600" dirty="0">
                <a:solidFill>
                  <a:srgbClr val="000000"/>
                </a:solidFill>
                <a:latin typeface="Arimo"/>
              </a:rPr>
              <a:t> </a:t>
            </a:r>
            <a:r>
              <a:rPr lang="en-US" sz="2600" dirty="0" err="1">
                <a:solidFill>
                  <a:srgbClr val="000000"/>
                </a:solidFill>
                <a:latin typeface="Arimo"/>
              </a:rPr>
              <a:t>écoute</a:t>
            </a:r>
            <a:r>
              <a:rPr lang="en-US" sz="2600" dirty="0">
                <a:solidFill>
                  <a:srgbClr val="000000"/>
                </a:solidFill>
                <a:latin typeface="Arimo"/>
              </a:rPr>
              <a:t> et attend </a:t>
            </a:r>
            <a:r>
              <a:rPr lang="en-US" sz="2600" dirty="0" err="1">
                <a:solidFill>
                  <a:srgbClr val="000000"/>
                </a:solidFill>
                <a:latin typeface="Arimo"/>
              </a:rPr>
              <a:t>l’ajout</a:t>
            </a:r>
            <a:r>
              <a:rPr lang="en-US" sz="2600" dirty="0">
                <a:solidFill>
                  <a:srgbClr val="000000"/>
                </a:solidFill>
                <a:latin typeface="Arimo"/>
              </a:rPr>
              <a:t> d’un </a:t>
            </a:r>
            <a:r>
              <a:rPr lang="en-US" sz="2600" dirty="0" err="1">
                <a:solidFill>
                  <a:srgbClr val="000000"/>
                </a:solidFill>
                <a:latin typeface="Arimo"/>
              </a:rPr>
              <a:t>élément</a:t>
            </a:r>
            <a:r>
              <a:rPr lang="en-US" sz="2600" dirty="0">
                <a:solidFill>
                  <a:srgbClr val="000000"/>
                </a:solidFill>
                <a:latin typeface="Arimo"/>
              </a:rPr>
              <a:t> dans la file </a:t>
            </a:r>
            <a:r>
              <a:rPr lang="en-US" sz="2600" dirty="0" err="1">
                <a:solidFill>
                  <a:srgbClr val="000000"/>
                </a:solidFill>
                <a:latin typeface="Arimo"/>
              </a:rPr>
              <a:t>d’attente</a:t>
            </a:r>
            <a:r>
              <a:rPr lang="en-US" sz="2600" dirty="0">
                <a:solidFill>
                  <a:srgbClr val="000000"/>
                </a:solidFill>
                <a:latin typeface="Arimo"/>
              </a:rPr>
              <a:t> de </a:t>
            </a:r>
            <a:r>
              <a:rPr lang="en-US" sz="2600" dirty="0" err="1">
                <a:solidFill>
                  <a:srgbClr val="000000"/>
                </a:solidFill>
                <a:latin typeface="Arimo"/>
              </a:rPr>
              <a:t>l’orchestrateur</a:t>
            </a:r>
            <a:r>
              <a:rPr lang="en-US" sz="2600" dirty="0">
                <a:solidFill>
                  <a:srgbClr val="000000"/>
                </a:solidFill>
                <a:latin typeface="Arimo"/>
              </a:rPr>
              <a:t>, pour lancer le </a:t>
            </a:r>
            <a:r>
              <a:rPr lang="en-US" sz="2600" dirty="0" err="1">
                <a:solidFill>
                  <a:srgbClr val="000000"/>
                </a:solidFill>
                <a:latin typeface="Arimo"/>
              </a:rPr>
              <a:t>processus</a:t>
            </a:r>
            <a:r>
              <a:rPr lang="en-US" sz="2600" dirty="0">
                <a:solidFill>
                  <a:srgbClr val="000000"/>
                </a:solidFill>
                <a:latin typeface="Arimo"/>
              </a:rPr>
              <a:t> </a:t>
            </a:r>
            <a:r>
              <a:rPr lang="en-US" sz="2600" dirty="0" err="1">
                <a:solidFill>
                  <a:srgbClr val="000000"/>
                </a:solidFill>
                <a:latin typeface="Arimo"/>
              </a:rPr>
              <a:t>adéquat</a:t>
            </a:r>
            <a:r>
              <a:rPr lang="en-US" sz="2600" dirty="0">
                <a:solidFill>
                  <a:srgbClr val="000000"/>
                </a:solidFill>
                <a:latin typeface="Arimo"/>
              </a:rPr>
              <a:t>, </a:t>
            </a:r>
            <a:r>
              <a:rPr lang="en-US" sz="2600" dirty="0" err="1">
                <a:solidFill>
                  <a:srgbClr val="000000"/>
                </a:solidFill>
                <a:latin typeface="Arimo"/>
              </a:rPr>
              <a:t>en</a:t>
            </a:r>
            <a:r>
              <a:rPr lang="en-US" sz="2600" dirty="0">
                <a:solidFill>
                  <a:srgbClr val="000000"/>
                </a:solidFill>
                <a:latin typeface="Arimo"/>
              </a:rPr>
              <a:t> se </a:t>
            </a:r>
            <a:r>
              <a:rPr lang="en-US" sz="2600" dirty="0" err="1">
                <a:solidFill>
                  <a:srgbClr val="000000"/>
                </a:solidFill>
                <a:latin typeface="Arimo"/>
              </a:rPr>
              <a:t>basant</a:t>
            </a:r>
            <a:r>
              <a:rPr lang="en-US" sz="2600" dirty="0">
                <a:solidFill>
                  <a:srgbClr val="000000"/>
                </a:solidFill>
                <a:latin typeface="Arimo"/>
              </a:rPr>
              <a:t>  sur les </a:t>
            </a:r>
            <a:r>
              <a:rPr lang="en-US" sz="2600" dirty="0" err="1">
                <a:solidFill>
                  <a:srgbClr val="000000"/>
                </a:solidFill>
                <a:latin typeface="Arimo"/>
              </a:rPr>
              <a:t>paramètres</a:t>
            </a:r>
            <a:r>
              <a:rPr lang="en-US" sz="2600" dirty="0">
                <a:solidFill>
                  <a:srgbClr val="000000"/>
                </a:solidFill>
                <a:latin typeface="Arimo"/>
              </a:rPr>
              <a:t> </a:t>
            </a:r>
            <a:r>
              <a:rPr lang="en-US" sz="2600" dirty="0" err="1">
                <a:solidFill>
                  <a:srgbClr val="000000"/>
                </a:solidFill>
                <a:latin typeface="Arimo"/>
              </a:rPr>
              <a:t>d’entrée</a:t>
            </a:r>
            <a:r>
              <a:rPr lang="en-US" sz="2600" dirty="0">
                <a:solidFill>
                  <a:srgbClr val="000000"/>
                </a:solidFill>
                <a:latin typeface="Arimo"/>
              </a:rPr>
              <a:t>. </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41" name="Slide Number Placeholder 40">
            <a:extLst>
              <a:ext uri="{FF2B5EF4-FFF2-40B4-BE49-F238E27FC236}">
                <a16:creationId xmlns:a16="http://schemas.microsoft.com/office/drawing/2014/main" id="{2F8305E5-A4CB-4ED7-BE3D-FE207DFE614C}"/>
              </a:ext>
            </a:extLst>
          </p:cNvPr>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40" name="Picture 39">
            <a:extLst>
              <a:ext uri="{FF2B5EF4-FFF2-40B4-BE49-F238E27FC236}">
                <a16:creationId xmlns:a16="http://schemas.microsoft.com/office/drawing/2014/main" id="{E167C84D-EB0E-4C22-8454-70E6927CB6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3387" y="6177929"/>
            <a:ext cx="7632128" cy="3923391"/>
          </a:xfrm>
          <a:prstGeom prst="rect">
            <a:avLst/>
          </a:prstGeom>
        </p:spPr>
      </p:pic>
    </p:spTree>
    <p:extLst>
      <p:ext uri="{BB962C8B-B14F-4D97-AF65-F5344CB8AC3E}">
        <p14:creationId xmlns:p14="http://schemas.microsoft.com/office/powerpoint/2010/main" val="34683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3887033" y="4942023"/>
            <a:ext cx="1715362" cy="194496"/>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3748102" y="2454078"/>
            <a:ext cx="1877547" cy="1727512"/>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grpSp>
        <p:nvGrpSpPr>
          <p:cNvPr id="22" name="Group 22"/>
          <p:cNvGrpSpPr>
            <a:grpSpLocks noChangeAspect="1"/>
          </p:cNvGrpSpPr>
          <p:nvPr/>
        </p:nvGrpSpPr>
        <p:grpSpPr>
          <a:xfrm>
            <a:off x="12570766" y="5896952"/>
            <a:ext cx="4347896" cy="4147090"/>
            <a:chOff x="0" y="0"/>
            <a:chExt cx="6324600" cy="6032500"/>
          </a:xfrm>
        </p:grpSpPr>
        <p:sp>
          <p:nvSpPr>
            <p:cNvPr id="23" name="Freeform 23"/>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486" t="-471" r="-137133" b="-82526"/>
              </a:stretch>
            </a:blipFill>
          </p:spPr>
        </p:sp>
        <p:sp>
          <p:nvSpPr>
            <p:cNvPr id="24" name="Freeform 2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grpSp>
      <p:grpSp>
        <p:nvGrpSpPr>
          <p:cNvPr id="25" name="Group 25"/>
          <p:cNvGrpSpPr/>
          <p:nvPr/>
        </p:nvGrpSpPr>
        <p:grpSpPr>
          <a:xfrm>
            <a:off x="2605167" y="5782652"/>
            <a:ext cx="8129070" cy="4147090"/>
            <a:chOff x="0" y="0"/>
            <a:chExt cx="10838760" cy="5529453"/>
          </a:xfrm>
        </p:grpSpPr>
        <p:pic>
          <p:nvPicPr>
            <p:cNvPr id="26" name="Picture 26"/>
            <p:cNvPicPr>
              <a:picLocks noChangeAspect="1"/>
            </p:cNvPicPr>
            <p:nvPr/>
          </p:nvPicPr>
          <p:blipFill>
            <a:blip r:embed="rId5"/>
            <a:srcRect t="6191" b="6191"/>
            <a:stretch>
              <a:fillRect/>
            </a:stretch>
          </p:blipFill>
          <p:spPr>
            <a:xfrm>
              <a:off x="0" y="0"/>
              <a:ext cx="10838760" cy="5529453"/>
            </a:xfrm>
            <a:prstGeom prst="rect">
              <a:avLst/>
            </a:prstGeom>
          </p:spPr>
        </p:pic>
        <p:pic>
          <p:nvPicPr>
            <p:cNvPr id="27" name="Picture 27"/>
            <p:cNvPicPr>
              <a:picLocks noChangeAspect="1"/>
            </p:cNvPicPr>
            <p:nvPr/>
          </p:nvPicPr>
          <p:blipFill>
            <a:blip r:embed="rId6"/>
            <a:srcRect/>
            <a:stretch>
              <a:fillRect/>
            </a:stretch>
          </p:blipFill>
          <p:spPr>
            <a:xfrm>
              <a:off x="0" y="0"/>
              <a:ext cx="3235306" cy="1494272"/>
            </a:xfrm>
            <a:prstGeom prst="rect">
              <a:avLst/>
            </a:prstGeom>
          </p:spPr>
        </p:pic>
      </p:gr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26234"/>
          </a:xfrm>
          <a:prstGeom prst="rect">
            <a:avLst/>
          </a:prstGeom>
        </p:spPr>
        <p:txBody>
          <a:bodyPr lIns="0" tIns="0" rIns="0" bIns="0" rtlCol="0" anchor="t">
            <a:spAutoFit/>
          </a:bodyPr>
          <a:lstStyle/>
          <a:p>
            <a:pPr>
              <a:lnSpc>
                <a:spcPts val="4480"/>
              </a:lnSpc>
            </a:pPr>
            <a:r>
              <a:rPr lang="en-US" sz="3200" dirty="0">
                <a:solidFill>
                  <a:srgbClr val="2C92D5"/>
                </a:solidFill>
                <a:latin typeface="Arimo"/>
              </a:rPr>
              <a:t>4.   Pont de communication ( </a:t>
            </a:r>
            <a:r>
              <a:rPr lang="en-US" sz="3200" dirty="0" err="1">
                <a:solidFill>
                  <a:srgbClr val="2C92D5"/>
                </a:solidFill>
                <a:latin typeface="Arimo"/>
              </a:rPr>
              <a:t>NodeJs</a:t>
            </a:r>
            <a:r>
              <a:rPr lang="en-US" sz="3200" dirty="0">
                <a:solidFill>
                  <a:srgbClr val="2C92D5"/>
                </a:solidFill>
                <a:latin typeface="Arimo"/>
              </a:rPr>
              <a:t> )</a:t>
            </a:r>
          </a:p>
        </p:txBody>
      </p:sp>
      <p:sp>
        <p:nvSpPr>
          <p:cNvPr id="34" name="TextBox 34"/>
          <p:cNvSpPr txBox="1"/>
          <p:nvPr/>
        </p:nvSpPr>
        <p:spPr>
          <a:xfrm>
            <a:off x="1028700" y="3712756"/>
            <a:ext cx="11171225" cy="1829435"/>
          </a:xfrm>
          <a:prstGeom prst="rect">
            <a:avLst/>
          </a:prstGeom>
        </p:spPr>
        <p:txBody>
          <a:bodyPr lIns="0" tIns="0" rIns="0" bIns="0" rtlCol="0" anchor="t">
            <a:spAutoFit/>
          </a:bodyPr>
          <a:lstStyle/>
          <a:p>
            <a:pPr marL="561340" lvl="1" indent="-280670" algn="just">
              <a:lnSpc>
                <a:spcPts val="3640"/>
              </a:lnSpc>
              <a:buFont typeface="Arial"/>
              <a:buChar char="•"/>
            </a:pPr>
            <a:r>
              <a:rPr lang="en-US" sz="2600">
                <a:solidFill>
                  <a:srgbClr val="000000"/>
                </a:solidFill>
                <a:latin typeface="Arimo"/>
              </a:rPr>
              <a:t>Un ensemble de modules (programmes écrits en un langage précis) qui permettent d ’interagir avec  des outils à travers des requêtes http.</a:t>
            </a:r>
          </a:p>
          <a:p>
            <a:pPr marL="561340" lvl="1" indent="-280670" algn="just">
              <a:lnSpc>
                <a:spcPts val="3640"/>
              </a:lnSpc>
              <a:buFont typeface="Arial"/>
              <a:buChar char="•"/>
            </a:pPr>
            <a:r>
              <a:rPr lang="en-US" sz="2600">
                <a:solidFill>
                  <a:srgbClr val="000000"/>
                </a:solidFill>
                <a:latin typeface="Arimo"/>
              </a:rPr>
              <a:t>Son rôle est d'assurer l’envoie et la réception des requêtes entre le moteur de traitement de langage naturel et les robots RPA.</a:t>
            </a:r>
          </a:p>
        </p:txBody>
      </p:sp>
      <p:pic>
        <p:nvPicPr>
          <p:cNvPr id="35" name="Picture 35"/>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41" name="Slide Number Placeholder 40">
            <a:extLst>
              <a:ext uri="{FF2B5EF4-FFF2-40B4-BE49-F238E27FC236}">
                <a16:creationId xmlns:a16="http://schemas.microsoft.com/office/drawing/2014/main" id="{2F8305E5-A4CB-4ED7-BE3D-FE207DFE614C}"/>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435703"/>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997231" y="1450548"/>
            <a:ext cx="916993" cy="782883"/>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l="756" r="756"/>
          <a:stretch>
            <a:fillRect/>
          </a:stretch>
        </p:blipFill>
        <p:spPr>
          <a:xfrm>
            <a:off x="2895600" y="3026319"/>
            <a:ext cx="13226279" cy="6709150"/>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20393" y="1457569"/>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5" name="TextBox 25"/>
          <p:cNvSpPr txBox="1"/>
          <p:nvPr/>
        </p:nvSpPr>
        <p:spPr>
          <a:xfrm>
            <a:off x="8420393" y="2194911"/>
            <a:ext cx="5468914"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Présentation</a:t>
            </a:r>
            <a:r>
              <a:rPr lang="en-US" sz="2800" spc="84" dirty="0">
                <a:solidFill>
                  <a:srgbClr val="191919"/>
                </a:solidFill>
                <a:latin typeface="Aileron Heavy"/>
              </a:rPr>
              <a:t> des </a:t>
            </a:r>
            <a:r>
              <a:rPr lang="en-US" sz="2800" spc="84" dirty="0" err="1">
                <a:solidFill>
                  <a:srgbClr val="191919"/>
                </a:solidFill>
                <a:latin typeface="Aileron Heavy"/>
              </a:rPr>
              <a:t>acteurs</a:t>
            </a:r>
            <a:r>
              <a:rPr lang="en-US" sz="2800" spc="84" dirty="0">
                <a:solidFill>
                  <a:srgbClr val="191919"/>
                </a:solidFill>
                <a:latin typeface="Aileron Heavy"/>
              </a:rPr>
              <a:t> :</a:t>
            </a:r>
          </a:p>
        </p:txBody>
      </p:sp>
      <p:sp>
        <p:nvSpPr>
          <p:cNvPr id="29" name="Slide Number Placeholder 28">
            <a:extLst>
              <a:ext uri="{FF2B5EF4-FFF2-40B4-BE49-F238E27FC236}">
                <a16:creationId xmlns:a16="http://schemas.microsoft.com/office/drawing/2014/main" id="{2FFE40E6-90BD-4000-98D7-CE9C28417AD9}"/>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9348313A-D4A1-4B30-B3F6-CEBA110C0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6110" y="2242653"/>
            <a:ext cx="10424618" cy="7701447"/>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318096"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cas d'utilisation général :</a:t>
            </a:r>
          </a:p>
        </p:txBody>
      </p:sp>
      <p:pic>
        <p:nvPicPr>
          <p:cNvPr id="24" name="Picture 24"/>
          <p:cNvPicPr>
            <a:picLocks noChangeAspect="1"/>
          </p:cNvPicPr>
          <p:nvPr/>
        </p:nvPicPr>
        <p:blipFill>
          <a:blip r:embed="rId4">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2" y="1420848"/>
            <a:ext cx="3071149"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57D9537C-313A-4E39-B4EE-E4022BDEBB6C}"/>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618309"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séquence "Service Skype" :</a:t>
            </a:r>
          </a:p>
        </p:txBody>
      </p:sp>
      <p:pic>
        <p:nvPicPr>
          <p:cNvPr id="24" name="Picture 24"/>
          <p:cNvPicPr>
            <a:picLocks noChangeAspect="1"/>
          </p:cNvPicPr>
          <p:nvPr/>
        </p:nvPicPr>
        <p:blipFill>
          <a:blip r:embed="rId2">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3" y="1420848"/>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8" name="Slide Number Placeholder 27">
            <a:extLst>
              <a:ext uri="{FF2B5EF4-FFF2-40B4-BE49-F238E27FC236}">
                <a16:creationId xmlns:a16="http://schemas.microsoft.com/office/drawing/2014/main" id="{146F3005-5139-4169-95F4-448E1E8CC57C}"/>
              </a:ext>
            </a:extLst>
          </p:cNvPr>
          <p:cNvSpPr>
            <a:spLocks noGrp="1"/>
          </p:cNvSpPr>
          <p:nvPr>
            <p:ph type="sldNum" sz="quarter" idx="12"/>
          </p:nvPr>
        </p:nvSpPr>
        <p:spPr/>
        <p:txBody>
          <a:bodyPr/>
          <a:lstStyle/>
          <a:p>
            <a:fld id="{B6F15528-21DE-4FAA-801E-634DDDAF4B2B}" type="slidenum">
              <a:rPr lang="en-US" smtClean="0"/>
              <a:pPr/>
              <a:t>19</a:t>
            </a:fld>
            <a:endParaRPr lang="en-US" dirty="0"/>
          </a:p>
        </p:txBody>
      </p:sp>
      <p:pic>
        <p:nvPicPr>
          <p:cNvPr id="26" name="Graphic 25">
            <a:extLst>
              <a:ext uri="{FF2B5EF4-FFF2-40B4-BE49-F238E27FC236}">
                <a16:creationId xmlns:a16="http://schemas.microsoft.com/office/drawing/2014/main" id="{93E0E63E-1DA8-4797-86C3-19E29DB47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3862" y="1409700"/>
            <a:ext cx="7058993" cy="8877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68750"/>
            <a:ext cx="5100764" cy="1842643"/>
          </a:xfrm>
          <a:prstGeom prst="rect">
            <a:avLst/>
          </a:prstGeom>
        </p:spPr>
        <p:txBody>
          <a:bodyPr lIns="0" tIns="0" rIns="0" bIns="0" rtlCol="0" anchor="t">
            <a:spAutoFit/>
          </a:bodyPr>
          <a:lstStyle/>
          <a:p>
            <a:pPr marL="0" lvl="0" indent="0">
              <a:lnSpc>
                <a:spcPts val="7336"/>
              </a:lnSpc>
              <a:spcBef>
                <a:spcPct val="0"/>
              </a:spcBef>
            </a:pPr>
            <a:r>
              <a:rPr lang="en-US" sz="5600" spc="168" dirty="0">
                <a:solidFill>
                  <a:srgbClr val="191919"/>
                </a:solidFill>
                <a:latin typeface="Aileron Heavy"/>
              </a:rPr>
              <a:t>Plan de la </a:t>
            </a:r>
            <a:r>
              <a:rPr lang="en-US" sz="5600" spc="168" dirty="0" err="1">
                <a:solidFill>
                  <a:srgbClr val="191919"/>
                </a:solidFill>
                <a:latin typeface="Aileron Heavy"/>
              </a:rPr>
              <a:t>présentation</a:t>
            </a:r>
            <a:endParaRPr lang="en-US" sz="5600" spc="168" dirty="0">
              <a:solidFill>
                <a:srgbClr val="191919"/>
              </a:solidFill>
              <a:latin typeface="Aileron Heavy"/>
            </a:endParaRPr>
          </a:p>
        </p:txBody>
      </p:sp>
      <p:grpSp>
        <p:nvGrpSpPr>
          <p:cNvPr id="3" name="Group 3"/>
          <p:cNvGrpSpPr/>
          <p:nvPr/>
        </p:nvGrpSpPr>
        <p:grpSpPr>
          <a:xfrm rot="-8100000">
            <a:off x="10685819" y="1403878"/>
            <a:ext cx="1164053" cy="116219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5" name="AutoShape 5"/>
          <p:cNvSpPr/>
          <p:nvPr/>
        </p:nvSpPr>
        <p:spPr>
          <a:xfrm>
            <a:off x="6494574" y="1162522"/>
            <a:ext cx="10764726" cy="1644902"/>
          </a:xfrm>
          <a:prstGeom prst="rect">
            <a:avLst/>
          </a:prstGeom>
          <a:solidFill>
            <a:srgbClr val="9AC026">
              <a:alpha val="29803"/>
            </a:srgbClr>
          </a:solidFill>
        </p:spPr>
      </p:sp>
      <p:sp>
        <p:nvSpPr>
          <p:cNvPr id="6" name="TextBox 6"/>
          <p:cNvSpPr txBox="1"/>
          <p:nvPr/>
        </p:nvSpPr>
        <p:spPr>
          <a:xfrm>
            <a:off x="12642942" y="1402727"/>
            <a:ext cx="4142724" cy="1128771"/>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err="1">
                <a:latin typeface="Aileron Regular"/>
              </a:rPr>
              <a:t>Organisme</a:t>
            </a:r>
            <a:r>
              <a:rPr lang="en-US" sz="2000" spc="100" dirty="0">
                <a:latin typeface="Aileron Regular"/>
              </a:rPr>
              <a:t> </a:t>
            </a:r>
            <a:r>
              <a:rPr lang="en-US" sz="2000" spc="100" dirty="0" err="1">
                <a:latin typeface="Aileron Regular"/>
              </a:rPr>
              <a:t>d’accueil</a:t>
            </a:r>
            <a:endParaRPr lang="en-US" sz="2000" spc="100" dirty="0">
              <a:latin typeface="Aileron Regular"/>
            </a:endParaRPr>
          </a:p>
          <a:p>
            <a:pPr marL="457200" indent="-457200">
              <a:lnSpc>
                <a:spcPts val="3000"/>
              </a:lnSpc>
              <a:buFont typeface="Wingdings" panose="05000000000000000000" pitchFamily="2" charset="2"/>
              <a:buChar char="ü"/>
            </a:pPr>
            <a:r>
              <a:rPr lang="en-US" sz="2000" spc="100" dirty="0" err="1">
                <a:latin typeface="Aileron Regular"/>
              </a:rPr>
              <a:t>Présentation</a:t>
            </a:r>
            <a:r>
              <a:rPr lang="en-US" sz="2000" spc="100" dirty="0">
                <a:latin typeface="Aileron Regular"/>
              </a:rPr>
              <a:t> du </a:t>
            </a:r>
            <a:r>
              <a:rPr lang="en-US" sz="2000" spc="100" dirty="0" err="1">
                <a:latin typeface="Aileron Regular"/>
              </a:rPr>
              <a:t>projet</a:t>
            </a:r>
            <a:endParaRPr lang="en-US" sz="2000" spc="100" dirty="0">
              <a:latin typeface="Aileron Regular"/>
            </a:endParaRPr>
          </a:p>
          <a:p>
            <a:pPr marL="457200" indent="-457200">
              <a:lnSpc>
                <a:spcPts val="3000"/>
              </a:lnSpc>
              <a:buFont typeface="Wingdings" panose="05000000000000000000" pitchFamily="2" charset="2"/>
              <a:buChar char="ü"/>
            </a:pPr>
            <a:r>
              <a:rPr lang="en-US" sz="2000" spc="100" dirty="0" err="1">
                <a:latin typeface="Aileron Regular"/>
              </a:rPr>
              <a:t>Conduite</a:t>
            </a:r>
            <a:r>
              <a:rPr lang="en-US" sz="2000" spc="100" dirty="0">
                <a:latin typeface="Aileron Regular"/>
              </a:rPr>
              <a:t> du </a:t>
            </a:r>
            <a:r>
              <a:rPr lang="en-US" sz="2000" spc="100" dirty="0" err="1">
                <a:latin typeface="Aileron Regular"/>
              </a:rPr>
              <a:t>projet</a:t>
            </a:r>
            <a:endParaRPr lang="en-US" sz="2000" spc="100" dirty="0">
              <a:latin typeface="Aileron Regular"/>
            </a:endParaRPr>
          </a:p>
        </p:txBody>
      </p:sp>
      <p:sp>
        <p:nvSpPr>
          <p:cNvPr id="7" name="AutoShape 7"/>
          <p:cNvSpPr/>
          <p:nvPr/>
        </p:nvSpPr>
        <p:spPr>
          <a:xfrm>
            <a:off x="6494574" y="1162522"/>
            <a:ext cx="4777276" cy="1644902"/>
          </a:xfrm>
          <a:prstGeom prst="rect">
            <a:avLst/>
          </a:prstGeom>
          <a:solidFill>
            <a:srgbClr val="9AC026"/>
          </a:solidFill>
        </p:spPr>
      </p:sp>
      <p:sp>
        <p:nvSpPr>
          <p:cNvPr id="8" name="TextBox 8"/>
          <p:cNvSpPr txBox="1"/>
          <p:nvPr/>
        </p:nvSpPr>
        <p:spPr>
          <a:xfrm>
            <a:off x="8031972" y="1545807"/>
            <a:ext cx="3844965" cy="8497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Aileron Regular Bold"/>
              </a:rPr>
              <a:t>CONTEXTE GÉNÉRAL DU PROJET</a:t>
            </a:r>
          </a:p>
        </p:txBody>
      </p:sp>
      <p:sp>
        <p:nvSpPr>
          <p:cNvPr id="9" name="AutoShape 9"/>
          <p:cNvSpPr/>
          <p:nvPr/>
        </p:nvSpPr>
        <p:spPr>
          <a:xfrm>
            <a:off x="6494574" y="2835763"/>
            <a:ext cx="10764726" cy="1644902"/>
          </a:xfrm>
          <a:prstGeom prst="rect">
            <a:avLst/>
          </a:prstGeom>
          <a:solidFill>
            <a:srgbClr val="80A600">
              <a:alpha val="29803"/>
            </a:srgbClr>
          </a:solidFill>
        </p:spPr>
      </p:sp>
      <p:sp>
        <p:nvSpPr>
          <p:cNvPr id="10" name="TextBox 10"/>
          <p:cNvSpPr txBox="1"/>
          <p:nvPr/>
        </p:nvSpPr>
        <p:spPr>
          <a:xfrm>
            <a:off x="12642942" y="3085193"/>
            <a:ext cx="4142724" cy="1128771"/>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a:solidFill>
                  <a:srgbClr val="191919"/>
                </a:solidFill>
                <a:latin typeface="Aileron Regular"/>
              </a:rPr>
              <a:t>Etude </a:t>
            </a:r>
            <a:r>
              <a:rPr lang="en-US" sz="2000" spc="100" dirty="0" err="1">
                <a:solidFill>
                  <a:srgbClr val="191919"/>
                </a:solidFill>
                <a:latin typeface="Aileron Regular"/>
              </a:rPr>
              <a:t>fonctionnelle</a:t>
            </a:r>
            <a:endParaRPr lang="en-US" sz="2000" spc="100" dirty="0">
              <a:solidFill>
                <a:srgbClr val="191919"/>
              </a:solidFill>
              <a:latin typeface="Aileron Regular"/>
            </a:endParaRPr>
          </a:p>
          <a:p>
            <a:pPr marL="457200" indent="-457200">
              <a:lnSpc>
                <a:spcPts val="3000"/>
              </a:lnSpc>
              <a:buFont typeface="Wingdings" panose="05000000000000000000" pitchFamily="2" charset="2"/>
              <a:buChar char="ü"/>
            </a:pPr>
            <a:r>
              <a:rPr lang="en-US" sz="2000" spc="100" dirty="0">
                <a:solidFill>
                  <a:srgbClr val="191919"/>
                </a:solidFill>
                <a:latin typeface="Aileron Regular"/>
              </a:rPr>
              <a:t>Etude technique </a:t>
            </a:r>
          </a:p>
          <a:p>
            <a:pPr marL="457200" indent="-457200">
              <a:lnSpc>
                <a:spcPts val="3000"/>
              </a:lnSpc>
              <a:buFont typeface="Wingdings" panose="05000000000000000000" pitchFamily="2" charset="2"/>
              <a:buChar char="ü"/>
            </a:pPr>
            <a:r>
              <a:rPr lang="en-US" sz="2000" spc="100" dirty="0">
                <a:solidFill>
                  <a:srgbClr val="191919"/>
                </a:solidFill>
                <a:latin typeface="Aileron Regular"/>
              </a:rPr>
              <a:t>Conception</a:t>
            </a:r>
          </a:p>
        </p:txBody>
      </p:sp>
      <p:sp>
        <p:nvSpPr>
          <p:cNvPr id="11" name="AutoShape 11"/>
          <p:cNvSpPr/>
          <p:nvPr/>
        </p:nvSpPr>
        <p:spPr>
          <a:xfrm>
            <a:off x="6494574" y="2835763"/>
            <a:ext cx="4777276" cy="1644902"/>
          </a:xfrm>
          <a:prstGeom prst="rect">
            <a:avLst/>
          </a:prstGeom>
          <a:solidFill>
            <a:srgbClr val="80A600"/>
          </a:solidFill>
        </p:spPr>
      </p:sp>
      <p:grpSp>
        <p:nvGrpSpPr>
          <p:cNvPr id="12" name="Group 12"/>
          <p:cNvGrpSpPr/>
          <p:nvPr/>
        </p:nvGrpSpPr>
        <p:grpSpPr>
          <a:xfrm rot="-8100000">
            <a:off x="10685819" y="30771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14" name="AutoShape 14"/>
          <p:cNvSpPr/>
          <p:nvPr/>
        </p:nvSpPr>
        <p:spPr>
          <a:xfrm>
            <a:off x="6494574" y="4509005"/>
            <a:ext cx="10764726" cy="1644902"/>
          </a:xfrm>
          <a:prstGeom prst="rect">
            <a:avLst/>
          </a:prstGeom>
          <a:solidFill>
            <a:srgbClr val="9AC026">
              <a:alpha val="29803"/>
            </a:srgbClr>
          </a:solidFill>
        </p:spPr>
      </p:sp>
      <p:sp>
        <p:nvSpPr>
          <p:cNvPr id="15" name="TextBox 15"/>
          <p:cNvSpPr txBox="1"/>
          <p:nvPr/>
        </p:nvSpPr>
        <p:spPr>
          <a:xfrm>
            <a:off x="12603436" y="4959431"/>
            <a:ext cx="4142724" cy="744050"/>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a:solidFill>
                  <a:srgbClr val="191919"/>
                </a:solidFill>
                <a:latin typeface="Aileron Regular"/>
              </a:rPr>
              <a:t>Technologies </a:t>
            </a:r>
            <a:r>
              <a:rPr lang="en-US" sz="2000" spc="100" dirty="0" err="1">
                <a:solidFill>
                  <a:srgbClr val="191919"/>
                </a:solidFill>
                <a:latin typeface="Aileron Regular"/>
              </a:rPr>
              <a:t>utilisées</a:t>
            </a:r>
            <a:endParaRPr lang="en-US" sz="2000" spc="100" dirty="0">
              <a:solidFill>
                <a:srgbClr val="191919"/>
              </a:solidFill>
              <a:latin typeface="Aileron Regular"/>
            </a:endParaRPr>
          </a:p>
          <a:p>
            <a:pPr marL="457200" indent="-457200">
              <a:lnSpc>
                <a:spcPts val="3000"/>
              </a:lnSpc>
              <a:buFont typeface="Wingdings" panose="05000000000000000000" pitchFamily="2" charset="2"/>
              <a:buChar char="ü"/>
            </a:pPr>
            <a:r>
              <a:rPr lang="en-US" sz="2000" spc="100" dirty="0" err="1">
                <a:solidFill>
                  <a:srgbClr val="191919"/>
                </a:solidFill>
                <a:latin typeface="Aileron Regular"/>
              </a:rPr>
              <a:t>Démonstration</a:t>
            </a:r>
            <a:endParaRPr lang="en-US" sz="2000" spc="100" dirty="0">
              <a:solidFill>
                <a:srgbClr val="191919"/>
              </a:solidFill>
              <a:latin typeface="Aileron Regular"/>
            </a:endParaRPr>
          </a:p>
        </p:txBody>
      </p:sp>
      <p:sp>
        <p:nvSpPr>
          <p:cNvPr id="16" name="AutoShape 16"/>
          <p:cNvSpPr/>
          <p:nvPr/>
        </p:nvSpPr>
        <p:spPr>
          <a:xfrm>
            <a:off x="6494574" y="4509005"/>
            <a:ext cx="4777276" cy="1644902"/>
          </a:xfrm>
          <a:prstGeom prst="rect">
            <a:avLst/>
          </a:prstGeom>
          <a:solidFill>
            <a:srgbClr val="9AC026"/>
          </a:solidFill>
        </p:spPr>
      </p:sp>
      <p:grpSp>
        <p:nvGrpSpPr>
          <p:cNvPr id="17" name="Group 17"/>
          <p:cNvGrpSpPr/>
          <p:nvPr/>
        </p:nvGrpSpPr>
        <p:grpSpPr>
          <a:xfrm rot="-8100000">
            <a:off x="10685819" y="47503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19" name="AutoShape 19"/>
          <p:cNvSpPr/>
          <p:nvPr/>
        </p:nvSpPr>
        <p:spPr>
          <a:xfrm>
            <a:off x="6494574" y="6182246"/>
            <a:ext cx="10764726" cy="1644902"/>
          </a:xfrm>
          <a:prstGeom prst="rect">
            <a:avLst/>
          </a:prstGeom>
          <a:solidFill>
            <a:srgbClr val="80A600">
              <a:alpha val="29803"/>
            </a:srgbClr>
          </a:solidFill>
        </p:spPr>
      </p:sp>
      <p:sp>
        <p:nvSpPr>
          <p:cNvPr id="20" name="TextBox 20"/>
          <p:cNvSpPr txBox="1"/>
          <p:nvPr/>
        </p:nvSpPr>
        <p:spPr>
          <a:xfrm>
            <a:off x="12603436" y="6632672"/>
            <a:ext cx="4142724" cy="744050"/>
          </a:xfrm>
          <a:prstGeom prst="rect">
            <a:avLst/>
          </a:prstGeom>
        </p:spPr>
        <p:txBody>
          <a:bodyPr lIns="0" tIns="0" rIns="0" bIns="0" rtlCol="0" anchor="t">
            <a:spAutoFit/>
          </a:bodyPr>
          <a:lstStyle/>
          <a:p>
            <a:pPr marL="342900" indent="-342900">
              <a:lnSpc>
                <a:spcPts val="3000"/>
              </a:lnSpc>
              <a:buFont typeface="Wingdings" panose="05000000000000000000" pitchFamily="2" charset="2"/>
              <a:buChar char="ü"/>
            </a:pPr>
            <a:r>
              <a:rPr lang="en-US" sz="2000" spc="100" dirty="0" err="1">
                <a:solidFill>
                  <a:srgbClr val="191919"/>
                </a:solidFill>
                <a:latin typeface="Aileron Regular"/>
              </a:rPr>
              <a:t>Projets</a:t>
            </a:r>
            <a:r>
              <a:rPr lang="en-US" sz="2000" spc="100" dirty="0">
                <a:solidFill>
                  <a:srgbClr val="191919"/>
                </a:solidFill>
                <a:latin typeface="Aileron Regular"/>
              </a:rPr>
              <a:t> </a:t>
            </a:r>
            <a:r>
              <a:rPr lang="en-US" sz="2000" spc="100" dirty="0" err="1">
                <a:solidFill>
                  <a:srgbClr val="191919"/>
                </a:solidFill>
                <a:latin typeface="Aileron Regular"/>
              </a:rPr>
              <a:t>réalisés</a:t>
            </a:r>
            <a:endParaRPr lang="en-US" sz="2000" spc="100" dirty="0">
              <a:solidFill>
                <a:srgbClr val="191919"/>
              </a:solidFill>
              <a:latin typeface="Aileron Regular"/>
            </a:endParaRPr>
          </a:p>
          <a:p>
            <a:pPr marL="342900" indent="-342900">
              <a:lnSpc>
                <a:spcPts val="3000"/>
              </a:lnSpc>
              <a:buFont typeface="Wingdings" panose="05000000000000000000" pitchFamily="2" charset="2"/>
              <a:buChar char="ü"/>
            </a:pPr>
            <a:r>
              <a:rPr lang="en-US" sz="2000" spc="100" dirty="0">
                <a:solidFill>
                  <a:srgbClr val="191919"/>
                </a:solidFill>
                <a:latin typeface="Aileron Regular"/>
              </a:rPr>
              <a:t>Technologies </a:t>
            </a:r>
            <a:r>
              <a:rPr lang="en-US" sz="2000" spc="100" dirty="0" err="1">
                <a:solidFill>
                  <a:srgbClr val="191919"/>
                </a:solidFill>
                <a:latin typeface="Aileron Regular"/>
              </a:rPr>
              <a:t>utilisées</a:t>
            </a:r>
            <a:endParaRPr lang="en-US" sz="2000" spc="100" dirty="0">
              <a:solidFill>
                <a:srgbClr val="191919"/>
              </a:solidFill>
              <a:latin typeface="Aileron Regular"/>
            </a:endParaRPr>
          </a:p>
        </p:txBody>
      </p:sp>
      <p:sp>
        <p:nvSpPr>
          <p:cNvPr id="21" name="AutoShape 21"/>
          <p:cNvSpPr/>
          <p:nvPr/>
        </p:nvSpPr>
        <p:spPr>
          <a:xfrm>
            <a:off x="6494574" y="6182246"/>
            <a:ext cx="4777276" cy="1644902"/>
          </a:xfrm>
          <a:prstGeom prst="rect">
            <a:avLst/>
          </a:prstGeom>
          <a:solidFill>
            <a:srgbClr val="80A600"/>
          </a:solidFill>
        </p:spPr>
      </p:sp>
      <p:grpSp>
        <p:nvGrpSpPr>
          <p:cNvPr id="22" name="Group 22"/>
          <p:cNvGrpSpPr/>
          <p:nvPr/>
        </p:nvGrpSpPr>
        <p:grpSpPr>
          <a:xfrm rot="-8100000">
            <a:off x="10685819" y="64236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24" name="AutoShape 24"/>
          <p:cNvSpPr/>
          <p:nvPr/>
        </p:nvSpPr>
        <p:spPr>
          <a:xfrm>
            <a:off x="6494574" y="7849934"/>
            <a:ext cx="10764726" cy="1644902"/>
          </a:xfrm>
          <a:prstGeom prst="rect">
            <a:avLst/>
          </a:prstGeom>
          <a:solidFill>
            <a:srgbClr val="9AC026">
              <a:alpha val="29803"/>
            </a:srgbClr>
          </a:solidFill>
        </p:spPr>
      </p:sp>
      <p:sp>
        <p:nvSpPr>
          <p:cNvPr id="25" name="TextBox 25"/>
          <p:cNvSpPr txBox="1"/>
          <p:nvPr/>
        </p:nvSpPr>
        <p:spPr>
          <a:xfrm>
            <a:off x="12642942" y="8299040"/>
            <a:ext cx="4142724" cy="732252"/>
          </a:xfrm>
          <a:prstGeom prst="rect">
            <a:avLst/>
          </a:prstGeom>
        </p:spPr>
        <p:txBody>
          <a:bodyPr lIns="0" tIns="0" rIns="0" bIns="0" rtlCol="0" anchor="t">
            <a:spAutoFit/>
          </a:bodyPr>
          <a:lstStyle/>
          <a:p>
            <a:pPr marL="342900" indent="-342900">
              <a:lnSpc>
                <a:spcPts val="3000"/>
              </a:lnSpc>
              <a:buFont typeface="Wingdings" panose="05000000000000000000" pitchFamily="2" charset="2"/>
              <a:buChar char="ü"/>
            </a:pPr>
            <a:r>
              <a:rPr lang="en-US" sz="2000" spc="100" dirty="0">
                <a:solidFill>
                  <a:srgbClr val="191919"/>
                </a:solidFill>
                <a:latin typeface="Aileron Regular"/>
              </a:rPr>
              <a:t>Conclusion </a:t>
            </a:r>
          </a:p>
          <a:p>
            <a:pPr marL="342900" indent="-342900">
              <a:lnSpc>
                <a:spcPts val="3000"/>
              </a:lnSpc>
              <a:buFont typeface="Wingdings" panose="05000000000000000000" pitchFamily="2" charset="2"/>
              <a:buChar char="ü"/>
            </a:pPr>
            <a:r>
              <a:rPr lang="en-US" sz="2000" spc="100" dirty="0">
                <a:solidFill>
                  <a:srgbClr val="191919"/>
                </a:solidFill>
                <a:latin typeface="Aileron Regular"/>
              </a:rPr>
              <a:t>Perspective</a:t>
            </a:r>
          </a:p>
        </p:txBody>
      </p:sp>
      <p:sp>
        <p:nvSpPr>
          <p:cNvPr id="26" name="AutoShape 26"/>
          <p:cNvSpPr/>
          <p:nvPr/>
        </p:nvSpPr>
        <p:spPr>
          <a:xfrm>
            <a:off x="6494574" y="7860575"/>
            <a:ext cx="4777276" cy="1644902"/>
          </a:xfrm>
          <a:prstGeom prst="rect">
            <a:avLst/>
          </a:prstGeom>
          <a:solidFill>
            <a:srgbClr val="9AC026"/>
          </a:solidFill>
        </p:spPr>
      </p:sp>
      <p:grpSp>
        <p:nvGrpSpPr>
          <p:cNvPr id="27" name="Group 27"/>
          <p:cNvGrpSpPr/>
          <p:nvPr/>
        </p:nvGrpSpPr>
        <p:grpSpPr>
          <a:xfrm rot="-8100000">
            <a:off x="10685819" y="81019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grpSp>
        <p:nvGrpSpPr>
          <p:cNvPr id="29" name="Group 29"/>
          <p:cNvGrpSpPr/>
          <p:nvPr/>
        </p:nvGrpSpPr>
        <p:grpSpPr>
          <a:xfrm>
            <a:off x="6920334" y="1215348"/>
            <a:ext cx="783092" cy="1539250"/>
            <a:chOff x="0" y="0"/>
            <a:chExt cx="1044123" cy="2052334"/>
          </a:xfrm>
        </p:grpSpPr>
        <p:pic>
          <p:nvPicPr>
            <p:cNvPr id="30" name="Picture 30"/>
            <p:cNvPicPr>
              <a:picLocks noChangeAspect="1"/>
            </p:cNvPicPr>
            <p:nvPr/>
          </p:nvPicPr>
          <p:blipFill>
            <a:blip r:embed="rId3"/>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01</a:t>
              </a:r>
            </a:p>
          </p:txBody>
        </p:sp>
      </p:grpSp>
      <p:sp>
        <p:nvSpPr>
          <p:cNvPr id="32" name="TextBox 32"/>
          <p:cNvSpPr txBox="1"/>
          <p:nvPr/>
        </p:nvSpPr>
        <p:spPr>
          <a:xfrm>
            <a:off x="8031972" y="3160877"/>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ANALYSE ET CONCEPTION</a:t>
            </a:r>
          </a:p>
        </p:txBody>
      </p:sp>
      <p:grpSp>
        <p:nvGrpSpPr>
          <p:cNvPr id="33" name="Group 33"/>
          <p:cNvGrpSpPr/>
          <p:nvPr/>
        </p:nvGrpSpPr>
        <p:grpSpPr>
          <a:xfrm>
            <a:off x="6920334" y="2879954"/>
            <a:ext cx="783092" cy="1539250"/>
            <a:chOff x="0" y="0"/>
            <a:chExt cx="1044123" cy="2052334"/>
          </a:xfrm>
        </p:grpSpPr>
        <p:pic>
          <p:nvPicPr>
            <p:cNvPr id="34" name="Picture 34"/>
            <p:cNvPicPr>
              <a:picLocks noChangeAspect="1"/>
            </p:cNvPicPr>
            <p:nvPr/>
          </p:nvPicPr>
          <p:blipFill>
            <a:blip r:embed="rId3"/>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02</a:t>
              </a:r>
            </a:p>
          </p:txBody>
        </p:sp>
      </p:grpSp>
      <p:sp>
        <p:nvSpPr>
          <p:cNvPr id="36" name="TextBox 36"/>
          <p:cNvSpPr txBox="1"/>
          <p:nvPr/>
        </p:nvSpPr>
        <p:spPr>
          <a:xfrm>
            <a:off x="8035977" y="489483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Aileron Regular Bold"/>
              </a:rPr>
              <a:t>RÉALISATION ET MISE EN OEUVRE</a:t>
            </a:r>
          </a:p>
        </p:txBody>
      </p:sp>
      <p:grpSp>
        <p:nvGrpSpPr>
          <p:cNvPr id="37" name="Group 37"/>
          <p:cNvGrpSpPr/>
          <p:nvPr/>
        </p:nvGrpSpPr>
        <p:grpSpPr>
          <a:xfrm>
            <a:off x="6920334" y="4561831"/>
            <a:ext cx="783092" cy="1539250"/>
            <a:chOff x="0" y="0"/>
            <a:chExt cx="1044123" cy="2052334"/>
          </a:xfrm>
        </p:grpSpPr>
        <p:pic>
          <p:nvPicPr>
            <p:cNvPr id="38" name="Picture 38"/>
            <p:cNvPicPr>
              <a:picLocks noChangeAspect="1"/>
            </p:cNvPicPr>
            <p:nvPr/>
          </p:nvPicPr>
          <p:blipFill>
            <a:blip r:embed="rId3"/>
            <a:srcRect l="24562" r="24562"/>
            <a:stretch>
              <a:fillRect/>
            </a:stretch>
          </p:blipFill>
          <p:spPr>
            <a:xfrm>
              <a:off x="0" y="0"/>
              <a:ext cx="1044123" cy="2052334"/>
            </a:xfrm>
            <a:prstGeom prst="rect">
              <a:avLst/>
            </a:prstGeom>
          </p:spPr>
        </p:pic>
        <p:sp>
          <p:nvSpPr>
            <p:cNvPr id="39" name="TextBox 3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03</a:t>
              </a:r>
            </a:p>
          </p:txBody>
        </p:sp>
      </p:grpSp>
      <p:sp>
        <p:nvSpPr>
          <p:cNvPr id="40" name="TextBox 40"/>
          <p:cNvSpPr txBox="1"/>
          <p:nvPr/>
        </p:nvSpPr>
        <p:spPr>
          <a:xfrm>
            <a:off x="8035977" y="6582245"/>
            <a:ext cx="3448289" cy="849757"/>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FFFFFF"/>
                </a:solidFill>
                <a:latin typeface="Aileron Regular Bold"/>
              </a:rPr>
              <a:t>TÂCHES SUPPLÉMÉNTAIRES</a:t>
            </a:r>
          </a:p>
        </p:txBody>
      </p:sp>
      <p:grpSp>
        <p:nvGrpSpPr>
          <p:cNvPr id="41" name="Group 41"/>
          <p:cNvGrpSpPr/>
          <p:nvPr/>
        </p:nvGrpSpPr>
        <p:grpSpPr>
          <a:xfrm>
            <a:off x="6920334" y="6235072"/>
            <a:ext cx="783092" cy="1539250"/>
            <a:chOff x="0" y="0"/>
            <a:chExt cx="1044123" cy="2052334"/>
          </a:xfrm>
        </p:grpSpPr>
        <p:pic>
          <p:nvPicPr>
            <p:cNvPr id="42" name="Picture 42"/>
            <p:cNvPicPr>
              <a:picLocks noChangeAspect="1"/>
            </p:cNvPicPr>
            <p:nvPr/>
          </p:nvPicPr>
          <p:blipFill>
            <a:blip r:embed="rId3"/>
            <a:srcRect l="24562" r="24562"/>
            <a:stretch>
              <a:fillRect/>
            </a:stretch>
          </p:blipFill>
          <p:spPr>
            <a:xfrm>
              <a:off x="0" y="0"/>
              <a:ext cx="1044123" cy="2052334"/>
            </a:xfrm>
            <a:prstGeom prst="rect">
              <a:avLst/>
            </a:prstGeom>
          </p:spPr>
        </p:pic>
        <p:sp>
          <p:nvSpPr>
            <p:cNvPr id="43" name="TextBox 4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04</a:t>
              </a:r>
            </a:p>
          </p:txBody>
        </p:sp>
      </p:grpSp>
      <p:sp>
        <p:nvSpPr>
          <p:cNvPr id="44" name="TextBox 44"/>
          <p:cNvSpPr txBox="1"/>
          <p:nvPr/>
        </p:nvSpPr>
        <p:spPr>
          <a:xfrm>
            <a:off x="8035977" y="826057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CONCLUSION ET PERSPECTIVES</a:t>
            </a:r>
          </a:p>
        </p:txBody>
      </p:sp>
      <p:grpSp>
        <p:nvGrpSpPr>
          <p:cNvPr id="45" name="Group 45"/>
          <p:cNvGrpSpPr/>
          <p:nvPr/>
        </p:nvGrpSpPr>
        <p:grpSpPr>
          <a:xfrm>
            <a:off x="6920334" y="7913401"/>
            <a:ext cx="783092" cy="1539250"/>
            <a:chOff x="0" y="0"/>
            <a:chExt cx="1044123" cy="2052334"/>
          </a:xfrm>
        </p:grpSpPr>
        <p:pic>
          <p:nvPicPr>
            <p:cNvPr id="46" name="Picture 46"/>
            <p:cNvPicPr>
              <a:picLocks noChangeAspect="1"/>
            </p:cNvPicPr>
            <p:nvPr/>
          </p:nvPicPr>
          <p:blipFill>
            <a:blip r:embed="rId3"/>
            <a:srcRect l="24562" r="24562"/>
            <a:stretch>
              <a:fillRect/>
            </a:stretch>
          </p:blipFill>
          <p:spPr>
            <a:xfrm>
              <a:off x="0" y="0"/>
              <a:ext cx="1044123" cy="2052334"/>
            </a:xfrm>
            <a:prstGeom prst="rect">
              <a:avLst/>
            </a:prstGeom>
          </p:spPr>
        </p:pic>
        <p:sp>
          <p:nvSpPr>
            <p:cNvPr id="47" name="TextBox 47"/>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05</a:t>
              </a:r>
            </a:p>
          </p:txBody>
        </p:sp>
      </p:grpSp>
      <p:sp>
        <p:nvSpPr>
          <p:cNvPr id="49" name="AutoShape 2">
            <a:extLst>
              <a:ext uri="{FF2B5EF4-FFF2-40B4-BE49-F238E27FC236}">
                <a16:creationId xmlns:a16="http://schemas.microsoft.com/office/drawing/2014/main" id="{019AC56C-FC71-4311-9C0B-A21D147A2030}"/>
              </a:ext>
            </a:extLst>
          </p:cNvPr>
          <p:cNvSpPr/>
          <p:nvPr/>
        </p:nvSpPr>
        <p:spPr>
          <a:xfrm>
            <a:off x="1028700" y="6132555"/>
            <a:ext cx="2850181" cy="123181"/>
          </a:xfrm>
          <a:prstGeom prst="rect">
            <a:avLst/>
          </a:prstGeom>
          <a:solidFill>
            <a:srgbClr val="9AC026"/>
          </a:solidFill>
        </p:spPr>
      </p:sp>
      <p:sp>
        <p:nvSpPr>
          <p:cNvPr id="53" name="Slide Number Placeholder 52">
            <a:extLst>
              <a:ext uri="{FF2B5EF4-FFF2-40B4-BE49-F238E27FC236}">
                <a16:creationId xmlns:a16="http://schemas.microsoft.com/office/drawing/2014/main" id="{11926EFE-4D1A-4DEB-9CCE-6527F51F13D3}"/>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D06DB9A0-4B83-4A30-83F4-ECD3811B4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8222" y="2233430"/>
            <a:ext cx="8744129" cy="7915806"/>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pic>
        <p:nvPicPr>
          <p:cNvPr id="18" name="Picture 18"/>
          <p:cNvPicPr>
            <a:picLocks noChangeAspect="1"/>
          </p:cNvPicPr>
          <p:nvPr/>
        </p:nvPicPr>
        <p:blipFill>
          <a:blip r:embed="rId4">
            <a:alphaModFix amt="52000"/>
          </a:blip>
          <a:srcRect/>
          <a:stretch>
            <a:fillRect/>
          </a:stretch>
        </p:blipFill>
        <p:spPr>
          <a:xfrm>
            <a:off x="7820441" y="1720012"/>
            <a:ext cx="283987" cy="464602"/>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48014" y="4104208"/>
            <a:ext cx="4217238"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d'activité  "Service Redmine" :</a:t>
            </a:r>
          </a:p>
        </p:txBody>
      </p:sp>
      <p:sp>
        <p:nvSpPr>
          <p:cNvPr id="25" name="TextBox 25"/>
          <p:cNvSpPr txBox="1"/>
          <p:nvPr/>
        </p:nvSpPr>
        <p:spPr>
          <a:xfrm>
            <a:off x="8420393" y="1604333"/>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D22B7C6E-1DA7-454A-AD1F-38CD4A235CC9}"/>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6120469" y="4416221"/>
            <a:ext cx="6533864"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Réalisation</a:t>
            </a:r>
            <a:r>
              <a:rPr lang="en-US" sz="6984" dirty="0">
                <a:solidFill>
                  <a:srgbClr val="80A600"/>
                </a:solidFill>
                <a:latin typeface="Arimo Bold"/>
              </a:rPr>
              <a:t> et mise </a:t>
            </a:r>
            <a:r>
              <a:rPr lang="en-US" sz="6984" dirty="0" err="1">
                <a:solidFill>
                  <a:srgbClr val="80A600"/>
                </a:solidFill>
                <a:latin typeface="Arimo Bold"/>
              </a:rPr>
              <a:t>en</a:t>
            </a:r>
            <a:r>
              <a:rPr lang="en-US" sz="6984" dirty="0">
                <a:solidFill>
                  <a:srgbClr val="80A600"/>
                </a:solidFill>
                <a:latin typeface="Arimo Bold"/>
              </a:rPr>
              <a:t> oeuvre</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876800" y="4657928"/>
            <a:ext cx="593610" cy="971144"/>
          </a:xfrm>
          <a:prstGeom prst="rect">
            <a:avLst/>
          </a:prstGeom>
        </p:spPr>
      </p:pic>
      <p:sp>
        <p:nvSpPr>
          <p:cNvPr id="23" name="AutoShape 2">
            <a:extLst>
              <a:ext uri="{FF2B5EF4-FFF2-40B4-BE49-F238E27FC236}">
                <a16:creationId xmlns:a16="http://schemas.microsoft.com/office/drawing/2014/main" id="{D06CD428-F30C-4D53-B391-4ED18FBCB80C}"/>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50E8CD38-AC72-462E-8949-051851D3AB62}"/>
              </a:ext>
            </a:extLst>
          </p:cNvPr>
          <p:cNvSpPr/>
          <p:nvPr/>
        </p:nvSpPr>
        <p:spPr>
          <a:xfrm>
            <a:off x="3659698" y="0"/>
            <a:ext cx="3656202" cy="1301806"/>
          </a:xfrm>
          <a:prstGeom prst="rect">
            <a:avLst/>
          </a:prstGeom>
          <a:solidFill>
            <a:srgbClr val="9AC026">
              <a:alpha val="80000"/>
            </a:srgbClr>
          </a:solidFill>
        </p:spPr>
      </p:sp>
      <p:pic>
        <p:nvPicPr>
          <p:cNvPr id="25" name="Picture 4">
            <a:extLst>
              <a:ext uri="{FF2B5EF4-FFF2-40B4-BE49-F238E27FC236}">
                <a16:creationId xmlns:a16="http://schemas.microsoft.com/office/drawing/2014/main" id="{42A7ACE1-630F-45E1-A4F4-C5DCAF959034}"/>
              </a:ext>
            </a:extLst>
          </p:cNvPr>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26" name="AutoShape 5">
            <a:extLst>
              <a:ext uri="{FF2B5EF4-FFF2-40B4-BE49-F238E27FC236}">
                <a16:creationId xmlns:a16="http://schemas.microsoft.com/office/drawing/2014/main" id="{DB248EDA-4B45-4285-8BCE-826D86565315}"/>
              </a:ext>
            </a:extLst>
          </p:cNvPr>
          <p:cNvSpPr/>
          <p:nvPr/>
        </p:nvSpPr>
        <p:spPr>
          <a:xfrm>
            <a:off x="7315899" y="8092"/>
            <a:ext cx="3656202" cy="2587428"/>
          </a:xfrm>
          <a:prstGeom prst="rect">
            <a:avLst/>
          </a:prstGeom>
          <a:solidFill>
            <a:srgbClr val="9AC026"/>
          </a:solidFill>
        </p:spPr>
      </p:sp>
      <p:sp>
        <p:nvSpPr>
          <p:cNvPr id="27" name="AutoShape 6">
            <a:extLst>
              <a:ext uri="{FF2B5EF4-FFF2-40B4-BE49-F238E27FC236}">
                <a16:creationId xmlns:a16="http://schemas.microsoft.com/office/drawing/2014/main" id="{74072348-7252-4825-99A7-3F5C2E60D716}"/>
              </a:ext>
            </a:extLst>
          </p:cNvPr>
          <p:cNvSpPr/>
          <p:nvPr/>
        </p:nvSpPr>
        <p:spPr>
          <a:xfrm>
            <a:off x="10972101" y="0"/>
            <a:ext cx="3656202" cy="1301806"/>
          </a:xfrm>
          <a:prstGeom prst="rect">
            <a:avLst/>
          </a:prstGeom>
          <a:solidFill>
            <a:srgbClr val="9AC026">
              <a:alpha val="80784"/>
            </a:srgbClr>
          </a:solidFill>
        </p:spPr>
      </p:sp>
      <p:sp>
        <p:nvSpPr>
          <p:cNvPr id="28" name="AutoShape 7">
            <a:extLst>
              <a:ext uri="{FF2B5EF4-FFF2-40B4-BE49-F238E27FC236}">
                <a16:creationId xmlns:a16="http://schemas.microsoft.com/office/drawing/2014/main" id="{DD6A16AD-07F5-42C0-A29E-DB849680B218}"/>
              </a:ext>
            </a:extLst>
          </p:cNvPr>
          <p:cNvSpPr/>
          <p:nvPr/>
        </p:nvSpPr>
        <p:spPr>
          <a:xfrm>
            <a:off x="14631798" y="0"/>
            <a:ext cx="3656202" cy="1301806"/>
          </a:xfrm>
          <a:prstGeom prst="rect">
            <a:avLst/>
          </a:prstGeom>
          <a:solidFill>
            <a:srgbClr val="9AC026">
              <a:alpha val="80000"/>
            </a:srgbClr>
          </a:solidFill>
        </p:spPr>
      </p:sp>
      <p:grpSp>
        <p:nvGrpSpPr>
          <p:cNvPr id="29" name="Group 8">
            <a:extLst>
              <a:ext uri="{FF2B5EF4-FFF2-40B4-BE49-F238E27FC236}">
                <a16:creationId xmlns:a16="http://schemas.microsoft.com/office/drawing/2014/main" id="{F5CCC85F-4BA6-49B0-BA27-A676AF5D0539}"/>
              </a:ext>
            </a:extLst>
          </p:cNvPr>
          <p:cNvGrpSpPr/>
          <p:nvPr/>
        </p:nvGrpSpPr>
        <p:grpSpPr>
          <a:xfrm rot="5400000">
            <a:off x="2938624" y="468439"/>
            <a:ext cx="1301806" cy="364929"/>
            <a:chOff x="0" y="0"/>
            <a:chExt cx="2038705" cy="571500"/>
          </a:xfrm>
        </p:grpSpPr>
        <p:sp>
          <p:nvSpPr>
            <p:cNvPr id="30" name="Freeform 9">
              <a:extLst>
                <a:ext uri="{FF2B5EF4-FFF2-40B4-BE49-F238E27FC236}">
                  <a16:creationId xmlns:a16="http://schemas.microsoft.com/office/drawing/2014/main" id="{62BBBBE7-600F-43FD-89C6-AD03719286A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1" name="Group 10">
            <a:extLst>
              <a:ext uri="{FF2B5EF4-FFF2-40B4-BE49-F238E27FC236}">
                <a16:creationId xmlns:a16="http://schemas.microsoft.com/office/drawing/2014/main" id="{7D67DDF9-DDA7-4491-85DC-0B370B52596F}"/>
              </a:ext>
            </a:extLst>
          </p:cNvPr>
          <p:cNvGrpSpPr/>
          <p:nvPr/>
        </p:nvGrpSpPr>
        <p:grpSpPr>
          <a:xfrm rot="5400000">
            <a:off x="6636421" y="468439"/>
            <a:ext cx="1301806" cy="364929"/>
            <a:chOff x="0" y="0"/>
            <a:chExt cx="2038705" cy="571500"/>
          </a:xfrm>
        </p:grpSpPr>
        <p:sp>
          <p:nvSpPr>
            <p:cNvPr id="32" name="Freeform 11">
              <a:extLst>
                <a:ext uri="{FF2B5EF4-FFF2-40B4-BE49-F238E27FC236}">
                  <a16:creationId xmlns:a16="http://schemas.microsoft.com/office/drawing/2014/main" id="{59899A7F-7599-4B64-A607-F4424F4F1D0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12">
            <a:extLst>
              <a:ext uri="{FF2B5EF4-FFF2-40B4-BE49-F238E27FC236}">
                <a16:creationId xmlns:a16="http://schemas.microsoft.com/office/drawing/2014/main" id="{9FD5F799-4A7D-4F70-A3D3-ADF2431D37CD}"/>
              </a:ext>
            </a:extLst>
          </p:cNvPr>
          <p:cNvGrpSpPr/>
          <p:nvPr/>
        </p:nvGrpSpPr>
        <p:grpSpPr>
          <a:xfrm rot="5400000">
            <a:off x="10359298" y="458914"/>
            <a:ext cx="1301806" cy="364929"/>
            <a:chOff x="0" y="0"/>
            <a:chExt cx="2038705" cy="571500"/>
          </a:xfrm>
        </p:grpSpPr>
        <p:sp>
          <p:nvSpPr>
            <p:cNvPr id="34" name="Freeform 13">
              <a:extLst>
                <a:ext uri="{FF2B5EF4-FFF2-40B4-BE49-F238E27FC236}">
                  <a16:creationId xmlns:a16="http://schemas.microsoft.com/office/drawing/2014/main" id="{4B53459B-04A1-4038-B449-B07348384C70}"/>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4">
            <a:extLst>
              <a:ext uri="{FF2B5EF4-FFF2-40B4-BE49-F238E27FC236}">
                <a16:creationId xmlns:a16="http://schemas.microsoft.com/office/drawing/2014/main" id="{CDB1F1FB-4531-4878-BB98-EB4848A0C1E7}"/>
              </a:ext>
            </a:extLst>
          </p:cNvPr>
          <p:cNvGrpSpPr/>
          <p:nvPr/>
        </p:nvGrpSpPr>
        <p:grpSpPr>
          <a:xfrm rot="5400000">
            <a:off x="13977399" y="468439"/>
            <a:ext cx="1301806" cy="364929"/>
            <a:chOff x="0" y="0"/>
            <a:chExt cx="2038705" cy="571500"/>
          </a:xfrm>
        </p:grpSpPr>
        <p:sp>
          <p:nvSpPr>
            <p:cNvPr id="36" name="Freeform 15">
              <a:extLst>
                <a:ext uri="{FF2B5EF4-FFF2-40B4-BE49-F238E27FC236}">
                  <a16:creationId xmlns:a16="http://schemas.microsoft.com/office/drawing/2014/main" id="{EA58DD31-CC98-40BE-A5D9-51DB6802872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7" name="Picture 16">
            <a:extLst>
              <a:ext uri="{FF2B5EF4-FFF2-40B4-BE49-F238E27FC236}">
                <a16:creationId xmlns:a16="http://schemas.microsoft.com/office/drawing/2014/main" id="{AE75F297-BD61-418C-ADF5-2E94BA60A896}"/>
              </a:ext>
            </a:extLst>
          </p:cNvPr>
          <p:cNvPicPr>
            <a:picLocks noChangeAspect="1"/>
          </p:cNvPicPr>
          <p:nvPr/>
        </p:nvPicPr>
        <p:blipFill>
          <a:blip r:embed="rId3"/>
          <a:srcRect/>
          <a:stretch>
            <a:fillRect/>
          </a:stretch>
        </p:blipFill>
        <p:spPr>
          <a:xfrm>
            <a:off x="8601645" y="1368481"/>
            <a:ext cx="1084710" cy="1084710"/>
          </a:xfrm>
          <a:prstGeom prst="rect">
            <a:avLst/>
          </a:prstGeom>
        </p:spPr>
      </p:pic>
      <p:sp>
        <p:nvSpPr>
          <p:cNvPr id="38" name="TextBox 17">
            <a:extLst>
              <a:ext uri="{FF2B5EF4-FFF2-40B4-BE49-F238E27FC236}">
                <a16:creationId xmlns:a16="http://schemas.microsoft.com/office/drawing/2014/main" id="{59CFB197-142D-4C8C-891B-3AE621C2CA32}"/>
              </a:ext>
            </a:extLst>
          </p:cNvPr>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39" name="TextBox 18">
            <a:extLst>
              <a:ext uri="{FF2B5EF4-FFF2-40B4-BE49-F238E27FC236}">
                <a16:creationId xmlns:a16="http://schemas.microsoft.com/office/drawing/2014/main" id="{8754D3D9-EEB1-4F96-8761-16648838ABF2}"/>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40" name="TextBox 19">
            <a:extLst>
              <a:ext uri="{FF2B5EF4-FFF2-40B4-BE49-F238E27FC236}">
                <a16:creationId xmlns:a16="http://schemas.microsoft.com/office/drawing/2014/main" id="{C99759D4-DEC8-45DD-A675-6EE2E641B3CF}"/>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20">
            <a:extLst>
              <a:ext uri="{FF2B5EF4-FFF2-40B4-BE49-F238E27FC236}">
                <a16:creationId xmlns:a16="http://schemas.microsoft.com/office/drawing/2014/main" id="{CDCFAD2D-F351-4E79-ADC6-1A2274E40264}"/>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2" name="TextBox 21">
            <a:extLst>
              <a:ext uri="{FF2B5EF4-FFF2-40B4-BE49-F238E27FC236}">
                <a16:creationId xmlns:a16="http://schemas.microsoft.com/office/drawing/2014/main" id="{94F6F056-F309-4D05-A934-C6E27D3A3905}"/>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Slide Number Placeholder 45">
            <a:extLst>
              <a:ext uri="{FF2B5EF4-FFF2-40B4-BE49-F238E27FC236}">
                <a16:creationId xmlns:a16="http://schemas.microsoft.com/office/drawing/2014/main" id="{A4958BC2-92E4-4201-A817-A45EC506B49D}"/>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513383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sp>
        <p:nvSpPr>
          <p:cNvPr id="17" name="TextBox 17"/>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23" name="TextBox 23"/>
          <p:cNvSpPr txBox="1"/>
          <p:nvPr/>
        </p:nvSpPr>
        <p:spPr>
          <a:xfrm>
            <a:off x="1268985" y="1576042"/>
            <a:ext cx="6046914"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et Outils utiliisés</a:t>
            </a:r>
          </a:p>
        </p:txBody>
      </p:sp>
      <p:pic>
        <p:nvPicPr>
          <p:cNvPr id="24" name="Picture 24"/>
          <p:cNvPicPr>
            <a:picLocks noChangeAspect="1"/>
          </p:cNvPicPr>
          <p:nvPr/>
        </p:nvPicPr>
        <p:blipFill>
          <a:blip r:embed="rId4"/>
          <a:srcRect/>
          <a:stretch>
            <a:fillRect/>
          </a:stretch>
        </p:blipFill>
        <p:spPr>
          <a:xfrm>
            <a:off x="9045244" y="3662949"/>
            <a:ext cx="910592" cy="910592"/>
          </a:xfrm>
          <a:prstGeom prst="rect">
            <a:avLst/>
          </a:prstGeom>
        </p:spPr>
      </p:pic>
      <p:pic>
        <p:nvPicPr>
          <p:cNvPr id="25" name="Picture 25"/>
          <p:cNvPicPr>
            <a:picLocks noChangeAspect="1"/>
          </p:cNvPicPr>
          <p:nvPr/>
        </p:nvPicPr>
        <p:blipFill>
          <a:blip r:embed="rId5">
            <a:alphaModFix amt="9999"/>
          </a:blip>
          <a:srcRect/>
          <a:stretch>
            <a:fillRect/>
          </a:stretch>
        </p:blipFill>
        <p:spPr>
          <a:xfrm>
            <a:off x="10315393" y="3662949"/>
            <a:ext cx="2575565" cy="257556"/>
          </a:xfrm>
          <a:prstGeom prst="rect">
            <a:avLst/>
          </a:prstGeom>
        </p:spPr>
      </p:pic>
      <p:pic>
        <p:nvPicPr>
          <p:cNvPr id="26" name="Picture 26"/>
          <p:cNvPicPr>
            <a:picLocks noChangeAspect="1"/>
          </p:cNvPicPr>
          <p:nvPr/>
        </p:nvPicPr>
        <p:blipFill>
          <a:blip r:embed="rId5">
            <a:alphaModFix amt="9999"/>
          </a:blip>
          <a:srcRect/>
          <a:stretch>
            <a:fillRect/>
          </a:stretch>
        </p:blipFill>
        <p:spPr>
          <a:xfrm>
            <a:off x="11919151" y="5073141"/>
            <a:ext cx="2575565" cy="257556"/>
          </a:xfrm>
          <a:prstGeom prst="rect">
            <a:avLst/>
          </a:prstGeom>
        </p:spPr>
      </p:pic>
      <p:pic>
        <p:nvPicPr>
          <p:cNvPr id="27" name="Picture 27"/>
          <p:cNvPicPr>
            <a:picLocks noChangeAspect="1"/>
          </p:cNvPicPr>
          <p:nvPr/>
        </p:nvPicPr>
        <p:blipFill>
          <a:blip r:embed="rId5">
            <a:alphaModFix amt="9999"/>
          </a:blip>
          <a:srcRect/>
          <a:stretch>
            <a:fillRect/>
          </a:stretch>
        </p:blipFill>
        <p:spPr>
          <a:xfrm>
            <a:off x="11807022" y="7045642"/>
            <a:ext cx="2575565" cy="257556"/>
          </a:xfrm>
          <a:prstGeom prst="rect">
            <a:avLst/>
          </a:prstGeom>
        </p:spPr>
      </p:pic>
      <p:pic>
        <p:nvPicPr>
          <p:cNvPr id="28" name="Picture 28"/>
          <p:cNvPicPr>
            <a:picLocks noChangeAspect="1"/>
          </p:cNvPicPr>
          <p:nvPr/>
        </p:nvPicPr>
        <p:blipFill>
          <a:blip r:embed="rId5">
            <a:alphaModFix amt="9999"/>
          </a:blip>
          <a:srcRect/>
          <a:stretch>
            <a:fillRect/>
          </a:stretch>
        </p:blipFill>
        <p:spPr>
          <a:xfrm>
            <a:off x="4484190" y="5074225"/>
            <a:ext cx="2575565" cy="257556"/>
          </a:xfrm>
          <a:prstGeom prst="rect">
            <a:avLst/>
          </a:prstGeom>
        </p:spPr>
      </p:pic>
      <p:pic>
        <p:nvPicPr>
          <p:cNvPr id="29" name="Picture 29"/>
          <p:cNvPicPr>
            <a:picLocks noChangeAspect="1"/>
          </p:cNvPicPr>
          <p:nvPr/>
        </p:nvPicPr>
        <p:blipFill>
          <a:blip r:embed="rId5">
            <a:alphaModFix amt="9999"/>
          </a:blip>
          <a:srcRect/>
          <a:stretch>
            <a:fillRect/>
          </a:stretch>
        </p:blipFill>
        <p:spPr>
          <a:xfrm>
            <a:off x="4822339" y="7045642"/>
            <a:ext cx="2575565" cy="257556"/>
          </a:xfrm>
          <a:prstGeom prst="rect">
            <a:avLst/>
          </a:prstGeom>
        </p:spPr>
      </p:pic>
      <p:pic>
        <p:nvPicPr>
          <p:cNvPr id="30" name="Picture 30"/>
          <p:cNvPicPr>
            <a:picLocks noChangeAspect="1"/>
          </p:cNvPicPr>
          <p:nvPr/>
        </p:nvPicPr>
        <p:blipFill>
          <a:blip r:embed="rId5">
            <a:alphaModFix amt="9999"/>
          </a:blip>
          <a:srcRect/>
          <a:stretch>
            <a:fillRect/>
          </a:stretch>
        </p:blipFill>
        <p:spPr>
          <a:xfrm>
            <a:off x="6110121" y="8661672"/>
            <a:ext cx="2575565" cy="257556"/>
          </a:xfrm>
          <a:prstGeom prst="rect">
            <a:avLst/>
          </a:prstGeom>
        </p:spPr>
      </p:pic>
      <p:grpSp>
        <p:nvGrpSpPr>
          <p:cNvPr id="31" name="Group 31"/>
          <p:cNvGrpSpPr>
            <a:grpSpLocks noChangeAspect="1"/>
          </p:cNvGrpSpPr>
          <p:nvPr/>
        </p:nvGrpSpPr>
        <p:grpSpPr>
          <a:xfrm>
            <a:off x="8530097" y="2960364"/>
            <a:ext cx="1785297" cy="1785297"/>
            <a:chOff x="0" y="0"/>
            <a:chExt cx="6350000" cy="6350000"/>
          </a:xfrm>
        </p:grpSpPr>
        <p:sp>
          <p:nvSpPr>
            <p:cNvPr id="32" name="Freeform 32"/>
            <p:cNvSpPr/>
            <p:nvPr/>
          </p:nvSpPr>
          <p:spPr>
            <a:xfrm>
              <a:off x="946430" y="989283"/>
              <a:ext cx="4495575" cy="4493395"/>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9753" t="10320" r="9753" b="10320"/>
              </a:stretch>
            </a:blipFill>
          </p:spPr>
          <p:txBody>
            <a:bodyPr/>
            <a:lstStyle/>
            <a:p>
              <a:endParaRPr lang="fr-FR" dirty="0"/>
            </a:p>
          </p:txBody>
        </p:sp>
        <p:sp>
          <p:nvSpPr>
            <p:cNvPr id="33" name="Freeform 3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86EAE9"/>
            </a:solidFill>
          </p:spPr>
        </p:sp>
      </p:grpSp>
      <p:grpSp>
        <p:nvGrpSpPr>
          <p:cNvPr id="37" name="Group 37"/>
          <p:cNvGrpSpPr>
            <a:grpSpLocks noChangeAspect="1"/>
          </p:cNvGrpSpPr>
          <p:nvPr/>
        </p:nvGrpSpPr>
        <p:grpSpPr>
          <a:xfrm>
            <a:off x="10021725" y="6281772"/>
            <a:ext cx="1785297" cy="1785297"/>
            <a:chOff x="0" y="0"/>
            <a:chExt cx="6350000" cy="6350000"/>
          </a:xfrm>
        </p:grpSpPr>
        <p:sp>
          <p:nvSpPr>
            <p:cNvPr id="38" name="Freeform 3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9910" t="10319" r="9910" b="10319"/>
              </a:stretch>
            </a:blipFill>
          </p:spPr>
        </p:sp>
        <p:sp>
          <p:nvSpPr>
            <p:cNvPr id="39" name="Freeform 3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7C9EF"/>
            </a:solidFill>
          </p:spPr>
        </p:sp>
      </p:grpSp>
      <p:grpSp>
        <p:nvGrpSpPr>
          <p:cNvPr id="40" name="Group 40"/>
          <p:cNvGrpSpPr>
            <a:grpSpLocks noChangeAspect="1"/>
          </p:cNvGrpSpPr>
          <p:nvPr/>
        </p:nvGrpSpPr>
        <p:grpSpPr>
          <a:xfrm>
            <a:off x="8530097" y="7897802"/>
            <a:ext cx="1785297" cy="1785297"/>
            <a:chOff x="0" y="0"/>
            <a:chExt cx="6350000" cy="6350000"/>
          </a:xfrm>
        </p:grpSpPr>
        <p:sp>
          <p:nvSpPr>
            <p:cNvPr id="41" name="Freeform 4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1982" t="2816" r="1982" b="1149"/>
              </a:stretch>
            </a:blipFill>
          </p:spPr>
        </p:sp>
        <p:sp>
          <p:nvSpPr>
            <p:cNvPr id="42" name="Freeform 4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C92D5"/>
            </a:solidFill>
          </p:spPr>
        </p:sp>
      </p:grpSp>
      <p:grpSp>
        <p:nvGrpSpPr>
          <p:cNvPr id="43" name="Group 43"/>
          <p:cNvGrpSpPr>
            <a:grpSpLocks noChangeAspect="1"/>
          </p:cNvGrpSpPr>
          <p:nvPr/>
        </p:nvGrpSpPr>
        <p:grpSpPr>
          <a:xfrm>
            <a:off x="7081928" y="6281772"/>
            <a:ext cx="1785297" cy="1785297"/>
            <a:chOff x="0" y="0"/>
            <a:chExt cx="6350000" cy="6350000"/>
          </a:xfrm>
        </p:grpSpPr>
        <p:sp>
          <p:nvSpPr>
            <p:cNvPr id="44" name="Freeform 4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10320" t="10319" r="602" b="10320"/>
              </a:stretch>
            </a:blipFill>
          </p:spPr>
        </p:sp>
        <p:sp>
          <p:nvSpPr>
            <p:cNvPr id="45" name="Freeform 4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3538A"/>
            </a:solidFill>
          </p:spPr>
        </p:sp>
      </p:grpSp>
      <p:sp>
        <p:nvSpPr>
          <p:cNvPr id="36" name="Freeform 36"/>
          <p:cNvSpPr/>
          <p:nvPr/>
        </p:nvSpPr>
        <p:spPr>
          <a:xfrm>
            <a:off x="10133854" y="4309271"/>
            <a:ext cx="1785297" cy="1785297"/>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EDAD8"/>
          </a:solidFill>
        </p:spPr>
      </p:sp>
      <p:grpSp>
        <p:nvGrpSpPr>
          <p:cNvPr id="46" name="Group 46"/>
          <p:cNvGrpSpPr>
            <a:grpSpLocks noChangeAspect="1"/>
          </p:cNvGrpSpPr>
          <p:nvPr/>
        </p:nvGrpSpPr>
        <p:grpSpPr>
          <a:xfrm>
            <a:off x="6879155" y="4309271"/>
            <a:ext cx="1785297" cy="1785297"/>
            <a:chOff x="0" y="0"/>
            <a:chExt cx="6350000" cy="6350000"/>
          </a:xfrm>
        </p:grpSpPr>
        <p:sp>
          <p:nvSpPr>
            <p:cNvPr id="47" name="Freeform 4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l="10319" t="9690" r="10319" b="9690"/>
              </a:stretch>
            </a:blipFill>
          </p:spPr>
        </p:sp>
        <p:sp>
          <p:nvSpPr>
            <p:cNvPr id="48" name="Freeform 4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7ACFF5"/>
            </a:solidFill>
          </p:spPr>
        </p:sp>
      </p:grpSp>
      <p:pic>
        <p:nvPicPr>
          <p:cNvPr id="68" name="Picture 67">
            <a:extLst>
              <a:ext uri="{FF2B5EF4-FFF2-40B4-BE49-F238E27FC236}">
                <a16:creationId xmlns:a16="http://schemas.microsoft.com/office/drawing/2014/main" id="{A97CFE8A-3D0E-45F6-B3A9-B3AEC480158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203" t="616" r="23326"/>
          <a:stretch/>
        </p:blipFill>
        <p:spPr>
          <a:xfrm>
            <a:off x="10548606" y="4686300"/>
            <a:ext cx="962116" cy="1010764"/>
          </a:xfrm>
          <a:prstGeom prst="rect">
            <a:avLst/>
          </a:prstGeom>
        </p:spPr>
      </p:pic>
      <p:grpSp>
        <p:nvGrpSpPr>
          <p:cNvPr id="49" name="Group 49"/>
          <p:cNvGrpSpPr/>
          <p:nvPr/>
        </p:nvGrpSpPr>
        <p:grpSpPr>
          <a:xfrm>
            <a:off x="13206933" y="3135343"/>
            <a:ext cx="4344100" cy="1178213"/>
            <a:chOff x="0" y="0"/>
            <a:chExt cx="5792133" cy="1570951"/>
          </a:xfrm>
        </p:grpSpPr>
        <p:sp>
          <p:nvSpPr>
            <p:cNvPr id="50" name="TextBox 50"/>
            <p:cNvSpPr txBox="1"/>
            <p:nvPr/>
          </p:nvSpPr>
          <p:spPr>
            <a:xfrm>
              <a:off x="0" y="671142"/>
              <a:ext cx="5792133"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Plate-forme logicielle complète pour automatiser  les processus métier.</a:t>
              </a:r>
            </a:p>
          </p:txBody>
        </p:sp>
        <p:sp>
          <p:nvSpPr>
            <p:cNvPr id="51" name="TextBox 51"/>
            <p:cNvSpPr txBox="1"/>
            <p:nvPr/>
          </p:nvSpPr>
          <p:spPr>
            <a:xfrm>
              <a:off x="0" y="-28575"/>
              <a:ext cx="5792133"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UiPath</a:t>
              </a:r>
            </a:p>
          </p:txBody>
        </p:sp>
      </p:grpSp>
      <p:grpSp>
        <p:nvGrpSpPr>
          <p:cNvPr id="52" name="Group 52"/>
          <p:cNvGrpSpPr/>
          <p:nvPr/>
        </p:nvGrpSpPr>
        <p:grpSpPr>
          <a:xfrm>
            <a:off x="14748296" y="4578089"/>
            <a:ext cx="3329540" cy="1245491"/>
            <a:chOff x="0" y="0"/>
            <a:chExt cx="4439386" cy="1660654"/>
          </a:xfrm>
        </p:grpSpPr>
        <p:sp>
          <p:nvSpPr>
            <p:cNvPr id="53" name="TextBox 53"/>
            <p:cNvSpPr txBox="1"/>
            <p:nvPr/>
          </p:nvSpPr>
          <p:spPr>
            <a:xfrm>
              <a:off x="0" y="652092"/>
              <a:ext cx="4439386" cy="1008562"/>
            </a:xfrm>
            <a:prstGeom prst="rect">
              <a:avLst/>
            </a:prstGeom>
          </p:spPr>
          <p:txBody>
            <a:bodyPr lIns="0" tIns="0" rIns="0" bIns="0" rtlCol="0" anchor="t">
              <a:spAutoFit/>
            </a:bodyPr>
            <a:lstStyle/>
            <a:p>
              <a:pPr>
                <a:lnSpc>
                  <a:spcPts val="3090"/>
                </a:lnSpc>
              </a:pPr>
              <a:r>
                <a:rPr lang="en-US" sz="2060" spc="103">
                  <a:solidFill>
                    <a:srgbClr val="191919"/>
                  </a:solidFill>
                  <a:latin typeface="Aileron Regular"/>
                </a:rPr>
                <a:t>Moteur de traitement de langage naturel</a:t>
              </a:r>
            </a:p>
          </p:txBody>
        </p:sp>
        <p:sp>
          <p:nvSpPr>
            <p:cNvPr id="54" name="TextBox 54"/>
            <p:cNvSpPr txBox="1"/>
            <p:nvPr/>
          </p:nvSpPr>
          <p:spPr>
            <a:xfrm>
              <a:off x="0" y="-28575"/>
              <a:ext cx="4439386"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DialogFlow</a:t>
              </a:r>
            </a:p>
          </p:txBody>
        </p:sp>
      </p:grpSp>
      <p:grpSp>
        <p:nvGrpSpPr>
          <p:cNvPr id="55" name="Group 55"/>
          <p:cNvGrpSpPr/>
          <p:nvPr/>
        </p:nvGrpSpPr>
        <p:grpSpPr>
          <a:xfrm>
            <a:off x="14636167" y="6585314"/>
            <a:ext cx="2713431" cy="1178213"/>
            <a:chOff x="0" y="0"/>
            <a:chExt cx="3617907" cy="1570951"/>
          </a:xfrm>
        </p:grpSpPr>
        <p:sp>
          <p:nvSpPr>
            <p:cNvPr id="56" name="TextBox 56"/>
            <p:cNvSpPr txBox="1"/>
            <p:nvPr/>
          </p:nvSpPr>
          <p:spPr>
            <a:xfrm>
              <a:off x="0" y="671142"/>
              <a:ext cx="3617907"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Environnement de développement IDE</a:t>
              </a:r>
            </a:p>
          </p:txBody>
        </p:sp>
        <p:sp>
          <p:nvSpPr>
            <p:cNvPr id="57" name="TextBox 57"/>
            <p:cNvSpPr txBox="1"/>
            <p:nvPr/>
          </p:nvSpPr>
          <p:spPr>
            <a:xfrm>
              <a:off x="0" y="-28575"/>
              <a:ext cx="3617907"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Eclipse</a:t>
              </a:r>
            </a:p>
          </p:txBody>
        </p:sp>
      </p:grpSp>
      <p:grpSp>
        <p:nvGrpSpPr>
          <p:cNvPr id="58" name="Group 58"/>
          <p:cNvGrpSpPr/>
          <p:nvPr/>
        </p:nvGrpSpPr>
        <p:grpSpPr>
          <a:xfrm>
            <a:off x="832495" y="4579174"/>
            <a:ext cx="3433799" cy="1245491"/>
            <a:chOff x="0" y="0"/>
            <a:chExt cx="4578398" cy="1660654"/>
          </a:xfrm>
        </p:grpSpPr>
        <p:sp>
          <p:nvSpPr>
            <p:cNvPr id="59" name="TextBox 59"/>
            <p:cNvSpPr txBox="1"/>
            <p:nvPr/>
          </p:nvSpPr>
          <p:spPr>
            <a:xfrm>
              <a:off x="0" y="652092"/>
              <a:ext cx="4578398"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logicielle libre en JavaScript orientée</a:t>
              </a:r>
            </a:p>
          </p:txBody>
        </p:sp>
        <p:sp>
          <p:nvSpPr>
            <p:cNvPr id="60" name="TextBox 60"/>
            <p:cNvSpPr txBox="1"/>
            <p:nvPr/>
          </p:nvSpPr>
          <p:spPr>
            <a:xfrm>
              <a:off x="0" y="-28575"/>
              <a:ext cx="4578398"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NodeJs</a:t>
              </a:r>
            </a:p>
          </p:txBody>
        </p:sp>
      </p:grpSp>
      <p:grpSp>
        <p:nvGrpSpPr>
          <p:cNvPr id="61" name="Group 61"/>
          <p:cNvGrpSpPr/>
          <p:nvPr/>
        </p:nvGrpSpPr>
        <p:grpSpPr>
          <a:xfrm>
            <a:off x="832495" y="6585314"/>
            <a:ext cx="3772806" cy="1178213"/>
            <a:chOff x="0" y="0"/>
            <a:chExt cx="5030407" cy="1570951"/>
          </a:xfrm>
        </p:grpSpPr>
        <p:sp>
          <p:nvSpPr>
            <p:cNvPr id="62" name="TextBox 62"/>
            <p:cNvSpPr txBox="1"/>
            <p:nvPr/>
          </p:nvSpPr>
          <p:spPr>
            <a:xfrm>
              <a:off x="0" y="671142"/>
              <a:ext cx="5030407" cy="899808"/>
            </a:xfrm>
            <a:prstGeom prst="rect">
              <a:avLst/>
            </a:prstGeom>
          </p:spPr>
          <p:txBody>
            <a:bodyPr lIns="0" tIns="0" rIns="0" bIns="0" rtlCol="0" anchor="t">
              <a:spAutoFit/>
            </a:bodyPr>
            <a:lstStyle/>
            <a:p>
              <a:pPr algn="r">
                <a:lnSpc>
                  <a:spcPts val="2795"/>
                </a:lnSpc>
              </a:pPr>
              <a:r>
                <a:rPr lang="en-US" sz="1863" spc="93">
                  <a:solidFill>
                    <a:srgbClr val="191919"/>
                  </a:solidFill>
                  <a:latin typeface="Aileron Regular"/>
                </a:rPr>
                <a:t>Framework de test informatique développé en Java</a:t>
              </a:r>
            </a:p>
          </p:txBody>
        </p:sp>
        <p:sp>
          <p:nvSpPr>
            <p:cNvPr id="63" name="TextBox 63"/>
            <p:cNvSpPr txBox="1"/>
            <p:nvPr/>
          </p:nvSpPr>
          <p:spPr>
            <a:xfrm>
              <a:off x="0" y="-28575"/>
              <a:ext cx="5030407"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Selenium</a:t>
              </a:r>
            </a:p>
          </p:txBody>
        </p:sp>
      </p:grpSp>
      <p:grpSp>
        <p:nvGrpSpPr>
          <p:cNvPr id="64" name="Group 64"/>
          <p:cNvGrpSpPr/>
          <p:nvPr/>
        </p:nvGrpSpPr>
        <p:grpSpPr>
          <a:xfrm>
            <a:off x="1020695" y="8167705"/>
            <a:ext cx="4860226" cy="1245491"/>
            <a:chOff x="0" y="0"/>
            <a:chExt cx="6480301" cy="1660654"/>
          </a:xfrm>
        </p:grpSpPr>
        <p:sp>
          <p:nvSpPr>
            <p:cNvPr id="65" name="TextBox 65"/>
            <p:cNvSpPr txBox="1"/>
            <p:nvPr/>
          </p:nvSpPr>
          <p:spPr>
            <a:xfrm>
              <a:off x="0" y="652092"/>
              <a:ext cx="6480301"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de collaboration pour développement d'API</a:t>
              </a:r>
            </a:p>
          </p:txBody>
        </p:sp>
        <p:sp>
          <p:nvSpPr>
            <p:cNvPr id="66" name="TextBox 66"/>
            <p:cNvSpPr txBox="1"/>
            <p:nvPr/>
          </p:nvSpPr>
          <p:spPr>
            <a:xfrm>
              <a:off x="0" y="-28575"/>
              <a:ext cx="6480301"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Postman</a:t>
              </a:r>
            </a:p>
          </p:txBody>
        </p:sp>
      </p:grpSp>
      <p:sp>
        <p:nvSpPr>
          <p:cNvPr id="69" name="Slide Number Placeholder 68">
            <a:extLst>
              <a:ext uri="{FF2B5EF4-FFF2-40B4-BE49-F238E27FC236}">
                <a16:creationId xmlns:a16="http://schemas.microsoft.com/office/drawing/2014/main" id="{1B58382F-C8EC-4CA0-AC4C-99E156F3E3C2}"/>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pic>
        <p:nvPicPr>
          <p:cNvPr id="17" name="Picture 17"/>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8" name="Picture 18"/>
          <p:cNvPicPr>
            <a:picLocks noChangeAspect="1"/>
          </p:cNvPicPr>
          <p:nvPr/>
        </p:nvPicPr>
        <p:blipFill>
          <a:blip r:embed="rId4"/>
          <a:srcRect/>
          <a:stretch>
            <a:fillRect/>
          </a:stretch>
        </p:blipFill>
        <p:spPr>
          <a:xfrm>
            <a:off x="7060299" y="3884177"/>
            <a:ext cx="4114800" cy="4114800"/>
          </a:xfrm>
          <a:prstGeom prst="rect">
            <a:avLst/>
          </a:prstGeom>
        </p:spPr>
      </p:pic>
      <p:sp>
        <p:nvSpPr>
          <p:cNvPr id="19" name="TextBox 19"/>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20" name="TextBox 2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1" name="TextBox 21"/>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68985" y="1576042"/>
            <a:ext cx="6046914"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Démonstration</a:t>
            </a:r>
          </a:p>
        </p:txBody>
      </p:sp>
      <p:sp>
        <p:nvSpPr>
          <p:cNvPr id="28" name="Slide Number Placeholder 27">
            <a:extLst>
              <a:ext uri="{FF2B5EF4-FFF2-40B4-BE49-F238E27FC236}">
                <a16:creationId xmlns:a16="http://schemas.microsoft.com/office/drawing/2014/main" id="{98D0E930-C3D1-4DDD-9912-6613969A4EAA}"/>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Tâches</a:t>
            </a:r>
            <a:r>
              <a:rPr lang="en-US" sz="6984" dirty="0">
                <a:solidFill>
                  <a:srgbClr val="80A600"/>
                </a:solidFill>
                <a:latin typeface="Arimo Bold"/>
              </a:rPr>
              <a:t> </a:t>
            </a:r>
            <a:r>
              <a:rPr lang="en-US" sz="6984" dirty="0" err="1">
                <a:solidFill>
                  <a:srgbClr val="80A600"/>
                </a:solidFill>
                <a:latin typeface="Arimo Bold"/>
              </a:rPr>
              <a:t>supplémentaires</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3" name="AutoShape 2">
            <a:extLst>
              <a:ext uri="{FF2B5EF4-FFF2-40B4-BE49-F238E27FC236}">
                <a16:creationId xmlns:a16="http://schemas.microsoft.com/office/drawing/2014/main" id="{0A554B93-56BC-4A19-9638-1DE5AFBA3CB9}"/>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33990018-8F37-485B-A1F9-81662B94A348}"/>
              </a:ext>
            </a:extLst>
          </p:cNvPr>
          <p:cNvSpPr/>
          <p:nvPr/>
        </p:nvSpPr>
        <p:spPr>
          <a:xfrm>
            <a:off x="3659698"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F791681E-36E1-4F63-A7A9-A1F19C4597EE}"/>
              </a:ext>
            </a:extLst>
          </p:cNvPr>
          <p:cNvSpPr/>
          <p:nvPr/>
        </p:nvSpPr>
        <p:spPr>
          <a:xfrm>
            <a:off x="7315899" y="-9525"/>
            <a:ext cx="3656202" cy="1301806"/>
          </a:xfrm>
          <a:prstGeom prst="rect">
            <a:avLst/>
          </a:prstGeom>
          <a:solidFill>
            <a:srgbClr val="9AC026">
              <a:alpha val="80784"/>
            </a:srgbClr>
          </a:solidFill>
        </p:spPr>
      </p:sp>
      <p:sp>
        <p:nvSpPr>
          <p:cNvPr id="26" name="AutoShape 5">
            <a:extLst>
              <a:ext uri="{FF2B5EF4-FFF2-40B4-BE49-F238E27FC236}">
                <a16:creationId xmlns:a16="http://schemas.microsoft.com/office/drawing/2014/main" id="{0707B331-DB80-4351-8662-D25FCEFEE6A1}"/>
              </a:ext>
            </a:extLst>
          </p:cNvPr>
          <p:cNvSpPr/>
          <p:nvPr/>
        </p:nvSpPr>
        <p:spPr>
          <a:xfrm>
            <a:off x="11010201" y="-9525"/>
            <a:ext cx="3656202" cy="2587428"/>
          </a:xfrm>
          <a:prstGeom prst="rect">
            <a:avLst/>
          </a:prstGeom>
          <a:solidFill>
            <a:srgbClr val="9AC026"/>
          </a:solidFill>
        </p:spPr>
      </p:sp>
      <p:sp>
        <p:nvSpPr>
          <p:cNvPr id="27" name="AutoShape 6">
            <a:extLst>
              <a:ext uri="{FF2B5EF4-FFF2-40B4-BE49-F238E27FC236}">
                <a16:creationId xmlns:a16="http://schemas.microsoft.com/office/drawing/2014/main" id="{4EF25EA6-4F86-4CAF-8376-16086021DDF9}"/>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02A9D5F3-C1C1-4A00-8545-3F6DE7761998}"/>
              </a:ext>
            </a:extLst>
          </p:cNvPr>
          <p:cNvGrpSpPr/>
          <p:nvPr/>
        </p:nvGrpSpPr>
        <p:grpSpPr>
          <a:xfrm rot="5400000">
            <a:off x="2938624" y="468439"/>
            <a:ext cx="1301806" cy="364929"/>
            <a:chOff x="0" y="0"/>
            <a:chExt cx="2038705" cy="571500"/>
          </a:xfrm>
        </p:grpSpPr>
        <p:sp>
          <p:nvSpPr>
            <p:cNvPr id="29" name="Freeform 8">
              <a:extLst>
                <a:ext uri="{FF2B5EF4-FFF2-40B4-BE49-F238E27FC236}">
                  <a16:creationId xmlns:a16="http://schemas.microsoft.com/office/drawing/2014/main" id="{6B155C46-6EC8-439A-A852-B78CB26E85A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C8B9520E-3C3A-4EB6-A1EE-EAD6E5BF9180}"/>
              </a:ext>
            </a:extLst>
          </p:cNvPr>
          <p:cNvGrpSpPr/>
          <p:nvPr/>
        </p:nvGrpSpPr>
        <p:grpSpPr>
          <a:xfrm rot="5400000">
            <a:off x="6636421" y="468439"/>
            <a:ext cx="1301806" cy="364929"/>
            <a:chOff x="0" y="0"/>
            <a:chExt cx="2038705" cy="571500"/>
          </a:xfrm>
        </p:grpSpPr>
        <p:sp>
          <p:nvSpPr>
            <p:cNvPr id="31" name="Freeform 10">
              <a:extLst>
                <a:ext uri="{FF2B5EF4-FFF2-40B4-BE49-F238E27FC236}">
                  <a16:creationId xmlns:a16="http://schemas.microsoft.com/office/drawing/2014/main" id="{8BDDF90C-1FF1-4F20-B3E5-DF113A8E483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433F1B3D-95A8-4BEE-99B7-536382C5163D}"/>
              </a:ext>
            </a:extLst>
          </p:cNvPr>
          <p:cNvGrpSpPr/>
          <p:nvPr/>
        </p:nvGrpSpPr>
        <p:grpSpPr>
          <a:xfrm rot="5400000">
            <a:off x="10340248" y="458914"/>
            <a:ext cx="1301806" cy="364929"/>
            <a:chOff x="0" y="0"/>
            <a:chExt cx="2038705" cy="571500"/>
          </a:xfrm>
        </p:grpSpPr>
        <p:sp>
          <p:nvSpPr>
            <p:cNvPr id="33" name="Freeform 12">
              <a:extLst>
                <a:ext uri="{FF2B5EF4-FFF2-40B4-BE49-F238E27FC236}">
                  <a16:creationId xmlns:a16="http://schemas.microsoft.com/office/drawing/2014/main" id="{87DA57CA-40EF-4402-90F4-46EE2D69F91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E598EE62-2423-4106-9BC1-1C5E3470529B}"/>
              </a:ext>
            </a:extLst>
          </p:cNvPr>
          <p:cNvGrpSpPr/>
          <p:nvPr/>
        </p:nvGrpSpPr>
        <p:grpSpPr>
          <a:xfrm rot="5400000">
            <a:off x="14034549" y="468439"/>
            <a:ext cx="1301806" cy="364929"/>
            <a:chOff x="0" y="0"/>
            <a:chExt cx="2038705" cy="571500"/>
          </a:xfrm>
        </p:grpSpPr>
        <p:sp>
          <p:nvSpPr>
            <p:cNvPr id="35" name="Freeform 14">
              <a:extLst>
                <a:ext uri="{FF2B5EF4-FFF2-40B4-BE49-F238E27FC236}">
                  <a16:creationId xmlns:a16="http://schemas.microsoft.com/office/drawing/2014/main" id="{4DE794B2-893B-4025-AC42-A1C825D0357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6" name="TextBox 16">
            <a:extLst>
              <a:ext uri="{FF2B5EF4-FFF2-40B4-BE49-F238E27FC236}">
                <a16:creationId xmlns:a16="http://schemas.microsoft.com/office/drawing/2014/main" id="{9A1912F1-79D7-4B23-B53A-111FEA938E83}"/>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37" name="TextBox 17">
            <a:extLst>
              <a:ext uri="{FF2B5EF4-FFF2-40B4-BE49-F238E27FC236}">
                <a16:creationId xmlns:a16="http://schemas.microsoft.com/office/drawing/2014/main" id="{344BD499-7A78-42CF-BBE6-0CD1CEE6678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38" name="TextBox 18">
            <a:extLst>
              <a:ext uri="{FF2B5EF4-FFF2-40B4-BE49-F238E27FC236}">
                <a16:creationId xmlns:a16="http://schemas.microsoft.com/office/drawing/2014/main" id="{CE47F168-83FD-49D9-94B7-28FFC150213E}"/>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9" name="TextBox 19">
            <a:extLst>
              <a:ext uri="{FF2B5EF4-FFF2-40B4-BE49-F238E27FC236}">
                <a16:creationId xmlns:a16="http://schemas.microsoft.com/office/drawing/2014/main" id="{AEE5563C-D7E7-4535-9417-B3B23B265CDE}"/>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1" name="TextBox 22">
            <a:extLst>
              <a:ext uri="{FF2B5EF4-FFF2-40B4-BE49-F238E27FC236}">
                <a16:creationId xmlns:a16="http://schemas.microsoft.com/office/drawing/2014/main" id="{4132C228-98AC-4F34-978A-B28053051E6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
        <p:nvSpPr>
          <p:cNvPr id="45" name="Slide Number Placeholder 44">
            <a:extLst>
              <a:ext uri="{FF2B5EF4-FFF2-40B4-BE49-F238E27FC236}">
                <a16:creationId xmlns:a16="http://schemas.microsoft.com/office/drawing/2014/main" id="{5AFDD882-953D-46A2-B1DD-65D3B4D04A4F}"/>
              </a:ext>
            </a:extLst>
          </p:cNvPr>
          <p:cNvSpPr>
            <a:spLocks noGrp="1"/>
          </p:cNvSpPr>
          <p:nvPr>
            <p:ph type="sldNum" sz="quarter" idx="12"/>
          </p:nvPr>
        </p:nvSpPr>
        <p:spPr/>
        <p:txBody>
          <a:bodyPr/>
          <a:lstStyle/>
          <a:p>
            <a:fld id="{B6F15528-21DE-4FAA-801E-634DDDAF4B2B}" type="slidenum">
              <a:rPr lang="en-US" smtClean="0"/>
              <a:pPr/>
              <a:t>24</a:t>
            </a:fld>
            <a:endParaRPr lang="en-US" dirty="0"/>
          </a:p>
        </p:txBody>
      </p:sp>
      <p:pic>
        <p:nvPicPr>
          <p:cNvPr id="46" name="Picture 45">
            <a:extLst>
              <a:ext uri="{FF2B5EF4-FFF2-40B4-BE49-F238E27FC236}">
                <a16:creationId xmlns:a16="http://schemas.microsoft.com/office/drawing/2014/main" id="{6E532408-CE82-43F6-820C-ECF910EA05CF}"/>
              </a:ext>
            </a:extLst>
          </p:cNvPr>
          <p:cNvPicPr>
            <a:picLocks noChangeAspect="1"/>
          </p:cNvPicPr>
          <p:nvPr/>
        </p:nvPicPr>
        <p:blipFill>
          <a:blip r:embed="rId3"/>
          <a:stretch>
            <a:fillRect/>
          </a:stretch>
        </p:blipFill>
        <p:spPr>
          <a:xfrm>
            <a:off x="12310530" y="1195679"/>
            <a:ext cx="1066800" cy="1270747"/>
          </a:xfrm>
          <a:prstGeom prst="rect">
            <a:avLst/>
          </a:prstGeom>
        </p:spPr>
      </p:pic>
    </p:spTree>
    <p:extLst>
      <p:ext uri="{BB962C8B-B14F-4D97-AF65-F5344CB8AC3E}">
        <p14:creationId xmlns:p14="http://schemas.microsoft.com/office/powerpoint/2010/main" val="121502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846263" y="4433887"/>
            <a:ext cx="8595474"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Lettrage</a:t>
            </a:r>
            <a:r>
              <a:rPr lang="en-US" sz="7200" dirty="0">
                <a:solidFill>
                  <a:srgbClr val="286A6C"/>
                </a:solidFill>
                <a:latin typeface="Aileron Regular Bold"/>
              </a:rPr>
              <a:t> des </a:t>
            </a:r>
            <a:r>
              <a:rPr lang="en-US" sz="7200" dirty="0" err="1">
                <a:solidFill>
                  <a:srgbClr val="286A6C"/>
                </a:solidFill>
                <a:latin typeface="Aileron Regular Bold"/>
              </a:rPr>
              <a:t>fournisseurs</a:t>
            </a:r>
            <a:endParaRPr lang="en-US" sz="7200" dirty="0">
              <a:solidFill>
                <a:srgbClr val="286A6C"/>
              </a:solidFill>
              <a:latin typeface="Aileron Regular Bold"/>
            </a:endParaRPr>
          </a:p>
        </p:txBody>
      </p:sp>
      <p:sp>
        <p:nvSpPr>
          <p:cNvPr id="27" name="Slide Number Placeholder 26">
            <a:extLst>
              <a:ext uri="{FF2B5EF4-FFF2-40B4-BE49-F238E27FC236}">
                <a16:creationId xmlns:a16="http://schemas.microsoft.com/office/drawing/2014/main" id="{DAB11388-351F-47E5-94F4-876C2A632745}"/>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
        <p:nvSpPr>
          <p:cNvPr id="28" name="AutoShape 2">
            <a:extLst>
              <a:ext uri="{FF2B5EF4-FFF2-40B4-BE49-F238E27FC236}">
                <a16:creationId xmlns:a16="http://schemas.microsoft.com/office/drawing/2014/main" id="{AED3D610-A0D9-4088-84E6-9172A2C03161}"/>
              </a:ext>
            </a:extLst>
          </p:cNvPr>
          <p:cNvSpPr/>
          <p:nvPr/>
        </p:nvSpPr>
        <p:spPr>
          <a:xfrm>
            <a:off x="0" y="-8092"/>
            <a:ext cx="3656202" cy="1301806"/>
          </a:xfrm>
          <a:prstGeom prst="rect">
            <a:avLst/>
          </a:prstGeom>
          <a:solidFill>
            <a:srgbClr val="9AC026">
              <a:alpha val="80000"/>
            </a:srgbClr>
          </a:solidFill>
        </p:spPr>
      </p:sp>
      <p:sp>
        <p:nvSpPr>
          <p:cNvPr id="29" name="AutoShape 3">
            <a:extLst>
              <a:ext uri="{FF2B5EF4-FFF2-40B4-BE49-F238E27FC236}">
                <a16:creationId xmlns:a16="http://schemas.microsoft.com/office/drawing/2014/main" id="{923CE1B9-AE70-40D5-94E8-82456B8C0C2C}"/>
              </a:ext>
            </a:extLst>
          </p:cNvPr>
          <p:cNvSpPr/>
          <p:nvPr/>
        </p:nvSpPr>
        <p:spPr>
          <a:xfrm>
            <a:off x="3659698" y="0"/>
            <a:ext cx="3656202" cy="1301806"/>
          </a:xfrm>
          <a:prstGeom prst="rect">
            <a:avLst/>
          </a:prstGeom>
          <a:solidFill>
            <a:srgbClr val="9AC026">
              <a:alpha val="80000"/>
            </a:srgbClr>
          </a:solidFill>
        </p:spPr>
      </p:sp>
      <p:sp>
        <p:nvSpPr>
          <p:cNvPr id="30" name="AutoShape 4">
            <a:extLst>
              <a:ext uri="{FF2B5EF4-FFF2-40B4-BE49-F238E27FC236}">
                <a16:creationId xmlns:a16="http://schemas.microsoft.com/office/drawing/2014/main" id="{7B751541-22D0-4B5D-AE7C-F7325EC5C513}"/>
              </a:ext>
            </a:extLst>
          </p:cNvPr>
          <p:cNvSpPr/>
          <p:nvPr/>
        </p:nvSpPr>
        <p:spPr>
          <a:xfrm>
            <a:off x="7315899" y="-9525"/>
            <a:ext cx="3656202" cy="1301806"/>
          </a:xfrm>
          <a:prstGeom prst="rect">
            <a:avLst/>
          </a:prstGeom>
          <a:solidFill>
            <a:srgbClr val="9AC026">
              <a:alpha val="80784"/>
            </a:srgbClr>
          </a:solidFill>
        </p:spPr>
      </p:sp>
      <p:sp>
        <p:nvSpPr>
          <p:cNvPr id="31" name="AutoShape 5">
            <a:extLst>
              <a:ext uri="{FF2B5EF4-FFF2-40B4-BE49-F238E27FC236}">
                <a16:creationId xmlns:a16="http://schemas.microsoft.com/office/drawing/2014/main" id="{B6193C78-9AC1-4A7A-9F5C-A95D477FC732}"/>
              </a:ext>
            </a:extLst>
          </p:cNvPr>
          <p:cNvSpPr/>
          <p:nvPr/>
        </p:nvSpPr>
        <p:spPr>
          <a:xfrm>
            <a:off x="11010201" y="-9525"/>
            <a:ext cx="3656202" cy="2587428"/>
          </a:xfrm>
          <a:prstGeom prst="rect">
            <a:avLst/>
          </a:prstGeom>
          <a:solidFill>
            <a:srgbClr val="9AC026"/>
          </a:solidFill>
        </p:spPr>
      </p:sp>
      <p:sp>
        <p:nvSpPr>
          <p:cNvPr id="32" name="AutoShape 6">
            <a:extLst>
              <a:ext uri="{FF2B5EF4-FFF2-40B4-BE49-F238E27FC236}">
                <a16:creationId xmlns:a16="http://schemas.microsoft.com/office/drawing/2014/main" id="{2E11C01B-1532-4A11-83DD-ECC533FB9C89}"/>
              </a:ext>
            </a:extLst>
          </p:cNvPr>
          <p:cNvSpPr/>
          <p:nvPr/>
        </p:nvSpPr>
        <p:spPr>
          <a:xfrm>
            <a:off x="14631798" y="0"/>
            <a:ext cx="3656202" cy="1301806"/>
          </a:xfrm>
          <a:prstGeom prst="rect">
            <a:avLst/>
          </a:prstGeom>
          <a:solidFill>
            <a:srgbClr val="9AC026">
              <a:alpha val="80000"/>
            </a:srgbClr>
          </a:solidFill>
        </p:spPr>
      </p:sp>
      <p:grpSp>
        <p:nvGrpSpPr>
          <p:cNvPr id="33" name="Group 7">
            <a:extLst>
              <a:ext uri="{FF2B5EF4-FFF2-40B4-BE49-F238E27FC236}">
                <a16:creationId xmlns:a16="http://schemas.microsoft.com/office/drawing/2014/main" id="{BA44D585-CBA0-435A-BA57-8F19467EB9A1}"/>
              </a:ext>
            </a:extLst>
          </p:cNvPr>
          <p:cNvGrpSpPr/>
          <p:nvPr/>
        </p:nvGrpSpPr>
        <p:grpSpPr>
          <a:xfrm rot="5400000">
            <a:off x="2938624" y="468439"/>
            <a:ext cx="1301806" cy="364929"/>
            <a:chOff x="0" y="0"/>
            <a:chExt cx="2038705" cy="571500"/>
          </a:xfrm>
        </p:grpSpPr>
        <p:sp>
          <p:nvSpPr>
            <p:cNvPr id="34" name="Freeform 8">
              <a:extLst>
                <a:ext uri="{FF2B5EF4-FFF2-40B4-BE49-F238E27FC236}">
                  <a16:creationId xmlns:a16="http://schemas.microsoft.com/office/drawing/2014/main" id="{C28BCBE3-BFA6-449A-829B-6FB5242428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9">
            <a:extLst>
              <a:ext uri="{FF2B5EF4-FFF2-40B4-BE49-F238E27FC236}">
                <a16:creationId xmlns:a16="http://schemas.microsoft.com/office/drawing/2014/main" id="{87A4565F-B117-4916-A9E5-45E7A8E86B7B}"/>
              </a:ext>
            </a:extLst>
          </p:cNvPr>
          <p:cNvGrpSpPr/>
          <p:nvPr/>
        </p:nvGrpSpPr>
        <p:grpSpPr>
          <a:xfrm rot="5400000">
            <a:off x="6636421" y="468439"/>
            <a:ext cx="1301806" cy="364929"/>
            <a:chOff x="0" y="0"/>
            <a:chExt cx="2038705" cy="571500"/>
          </a:xfrm>
        </p:grpSpPr>
        <p:sp>
          <p:nvSpPr>
            <p:cNvPr id="36" name="Freeform 10">
              <a:extLst>
                <a:ext uri="{FF2B5EF4-FFF2-40B4-BE49-F238E27FC236}">
                  <a16:creationId xmlns:a16="http://schemas.microsoft.com/office/drawing/2014/main" id="{AF3D7E7E-065B-4AB2-9CAB-8346662CF69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1">
            <a:extLst>
              <a:ext uri="{FF2B5EF4-FFF2-40B4-BE49-F238E27FC236}">
                <a16:creationId xmlns:a16="http://schemas.microsoft.com/office/drawing/2014/main" id="{1017EE2A-A3A3-4C50-A6FC-9C64C15AD1E7}"/>
              </a:ext>
            </a:extLst>
          </p:cNvPr>
          <p:cNvGrpSpPr/>
          <p:nvPr/>
        </p:nvGrpSpPr>
        <p:grpSpPr>
          <a:xfrm rot="5400000">
            <a:off x="10340248" y="458914"/>
            <a:ext cx="1301806" cy="364929"/>
            <a:chOff x="0" y="0"/>
            <a:chExt cx="2038705" cy="571500"/>
          </a:xfrm>
        </p:grpSpPr>
        <p:sp>
          <p:nvSpPr>
            <p:cNvPr id="38" name="Freeform 12">
              <a:extLst>
                <a:ext uri="{FF2B5EF4-FFF2-40B4-BE49-F238E27FC236}">
                  <a16:creationId xmlns:a16="http://schemas.microsoft.com/office/drawing/2014/main" id="{FD055C5B-45EC-43DE-BD61-8603EC1FA01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3">
            <a:extLst>
              <a:ext uri="{FF2B5EF4-FFF2-40B4-BE49-F238E27FC236}">
                <a16:creationId xmlns:a16="http://schemas.microsoft.com/office/drawing/2014/main" id="{31EF5D43-B310-4C5C-85DF-67FBD3ECEEE8}"/>
              </a:ext>
            </a:extLst>
          </p:cNvPr>
          <p:cNvGrpSpPr/>
          <p:nvPr/>
        </p:nvGrpSpPr>
        <p:grpSpPr>
          <a:xfrm rot="5400000">
            <a:off x="14034549" y="468439"/>
            <a:ext cx="1301806" cy="364929"/>
            <a:chOff x="0" y="0"/>
            <a:chExt cx="2038705" cy="571500"/>
          </a:xfrm>
        </p:grpSpPr>
        <p:sp>
          <p:nvSpPr>
            <p:cNvPr id="40" name="Freeform 14">
              <a:extLst>
                <a:ext uri="{FF2B5EF4-FFF2-40B4-BE49-F238E27FC236}">
                  <a16:creationId xmlns:a16="http://schemas.microsoft.com/office/drawing/2014/main" id="{885A8644-2651-4E98-B61B-AA82C566BE2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1" name="TextBox 16">
            <a:extLst>
              <a:ext uri="{FF2B5EF4-FFF2-40B4-BE49-F238E27FC236}">
                <a16:creationId xmlns:a16="http://schemas.microsoft.com/office/drawing/2014/main" id="{27DB3066-3266-452C-BC53-6DB0887EB63C}"/>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2" name="TextBox 17">
            <a:extLst>
              <a:ext uri="{FF2B5EF4-FFF2-40B4-BE49-F238E27FC236}">
                <a16:creationId xmlns:a16="http://schemas.microsoft.com/office/drawing/2014/main" id="{A15A82AF-13F0-4703-9014-542F95F372B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3" name="TextBox 18">
            <a:extLst>
              <a:ext uri="{FF2B5EF4-FFF2-40B4-BE49-F238E27FC236}">
                <a16:creationId xmlns:a16="http://schemas.microsoft.com/office/drawing/2014/main" id="{E90B80BF-F76B-42B2-A37F-070E769BB121}"/>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4" name="TextBox 19">
            <a:extLst>
              <a:ext uri="{FF2B5EF4-FFF2-40B4-BE49-F238E27FC236}">
                <a16:creationId xmlns:a16="http://schemas.microsoft.com/office/drawing/2014/main" id="{3BC24102-A8D1-47B2-8E58-6DA38463EA50}"/>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TextBox 22">
            <a:extLst>
              <a:ext uri="{FF2B5EF4-FFF2-40B4-BE49-F238E27FC236}">
                <a16:creationId xmlns:a16="http://schemas.microsoft.com/office/drawing/2014/main" id="{9CE9FF20-928F-4EF8-9778-FE31FD29F67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6" name="Picture 45">
            <a:extLst>
              <a:ext uri="{FF2B5EF4-FFF2-40B4-BE49-F238E27FC236}">
                <a16:creationId xmlns:a16="http://schemas.microsoft.com/office/drawing/2014/main" id="{C57BB645-7DC9-43FB-B8D9-9200562A054A}"/>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6BC23FE6-24AB-4377-9C34-ECA5E22F93B7}"/>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B56039CC-DB06-4BF8-A451-69C43B8A3063}"/>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DE5303D-C8C5-4F81-A4EC-2DE3E63BE937}"/>
              </a:ext>
            </a:extLst>
          </p:cNvPr>
          <p:cNvSpPr txBox="1"/>
          <p:nvPr/>
        </p:nvSpPr>
        <p:spPr>
          <a:xfrm>
            <a:off x="14914931" y="1788796"/>
            <a:ext cx="3127325" cy="507831"/>
          </a:xfrm>
          <a:prstGeom prst="rect">
            <a:avLst/>
          </a:prstGeom>
          <a:noFill/>
        </p:spPr>
        <p:txBody>
          <a:bodyPr wrap="square" rtlCol="0">
            <a:spAutoFit/>
          </a:bodyPr>
          <a:lstStyle/>
          <a:p>
            <a:endParaRPr lang="fr-FR" sz="2700" dirty="0"/>
          </a:p>
        </p:txBody>
      </p:sp>
      <p:grpSp>
        <p:nvGrpSpPr>
          <p:cNvPr id="74" name="Group 73">
            <a:extLst>
              <a:ext uri="{FF2B5EF4-FFF2-40B4-BE49-F238E27FC236}">
                <a16:creationId xmlns:a16="http://schemas.microsoft.com/office/drawing/2014/main" id="{D996B19B-C579-46F4-98CD-0629E491FDA2}"/>
              </a:ext>
            </a:extLst>
          </p:cNvPr>
          <p:cNvGrpSpPr/>
          <p:nvPr/>
        </p:nvGrpSpPr>
        <p:grpSpPr>
          <a:xfrm>
            <a:off x="2362200" y="3695700"/>
            <a:ext cx="12886650" cy="5013887"/>
            <a:chOff x="1087775" y="1743206"/>
            <a:chExt cx="8399378" cy="2713737"/>
          </a:xfrm>
        </p:grpSpPr>
        <p:cxnSp>
          <p:nvCxnSpPr>
            <p:cNvPr id="77" name="Connecteur droit avec flèche 30">
              <a:extLst>
                <a:ext uri="{FF2B5EF4-FFF2-40B4-BE49-F238E27FC236}">
                  <a16:creationId xmlns:a16="http://schemas.microsoft.com/office/drawing/2014/main" id="{3AD04112-3CBC-466A-9BF5-A446FAE355C0}"/>
                </a:ext>
              </a:extLst>
            </p:cNvPr>
            <p:cNvCxnSpPr>
              <a:cxnSpLocks/>
            </p:cNvCxnSpPr>
            <p:nvPr/>
          </p:nvCxnSpPr>
          <p:spPr>
            <a:xfrm>
              <a:off x="3636129" y="3120917"/>
              <a:ext cx="1210090" cy="8305"/>
            </a:xfrm>
            <a:prstGeom prst="straightConnector1">
              <a:avLst/>
            </a:prstGeom>
            <a:noFill/>
            <a:ln w="19046" cap="flat">
              <a:solidFill>
                <a:schemeClr val="accent5"/>
              </a:solidFill>
              <a:prstDash val="solid"/>
              <a:miter/>
              <a:tailEnd type="arrow"/>
            </a:ln>
          </p:spPr>
        </p:cxnSp>
        <p:pic>
          <p:nvPicPr>
            <p:cNvPr id="78" name="Image 71">
              <a:extLst>
                <a:ext uri="{FF2B5EF4-FFF2-40B4-BE49-F238E27FC236}">
                  <a16:creationId xmlns:a16="http://schemas.microsoft.com/office/drawing/2014/main" id="{03A754D7-2378-4CA7-ADA3-8D6E2AD64A63}"/>
                </a:ext>
              </a:extLst>
            </p:cNvPr>
            <p:cNvPicPr>
              <a:picLocks noChangeAspect="1"/>
            </p:cNvPicPr>
            <p:nvPr/>
          </p:nvPicPr>
          <p:blipFill>
            <a:blip r:embed="rId3"/>
            <a:stretch>
              <a:fillRect/>
            </a:stretch>
          </p:blipFill>
          <p:spPr>
            <a:xfrm>
              <a:off x="2977250" y="2792584"/>
              <a:ext cx="439252" cy="614981"/>
            </a:xfrm>
            <a:prstGeom prst="rect">
              <a:avLst/>
            </a:prstGeom>
            <a:noFill/>
            <a:ln cap="flat">
              <a:noFill/>
            </a:ln>
          </p:spPr>
        </p:pic>
        <p:pic>
          <p:nvPicPr>
            <p:cNvPr id="79" name="Picture 78">
              <a:extLst>
                <a:ext uri="{FF2B5EF4-FFF2-40B4-BE49-F238E27FC236}">
                  <a16:creationId xmlns:a16="http://schemas.microsoft.com/office/drawing/2014/main" id="{47D6A759-655F-4665-988C-B54BC8AEF977}"/>
                </a:ext>
              </a:extLst>
            </p:cNvPr>
            <p:cNvPicPr>
              <a:picLocks noChangeAspect="1"/>
            </p:cNvPicPr>
            <p:nvPr/>
          </p:nvPicPr>
          <p:blipFill>
            <a:blip r:embed="rId4"/>
            <a:stretch>
              <a:fillRect/>
            </a:stretch>
          </p:blipFill>
          <p:spPr>
            <a:xfrm>
              <a:off x="1229234" y="2160661"/>
              <a:ext cx="535012" cy="471252"/>
            </a:xfrm>
            <a:prstGeom prst="rect">
              <a:avLst/>
            </a:prstGeom>
          </p:spPr>
        </p:pic>
        <p:pic>
          <p:nvPicPr>
            <p:cNvPr id="81" name="Image 29">
              <a:extLst>
                <a:ext uri="{FF2B5EF4-FFF2-40B4-BE49-F238E27FC236}">
                  <a16:creationId xmlns:a16="http://schemas.microsoft.com/office/drawing/2014/main" id="{8263A902-9838-49A4-9F2A-CB40C622298E}"/>
                </a:ext>
              </a:extLst>
            </p:cNvPr>
            <p:cNvPicPr>
              <a:picLocks noChangeAspect="1"/>
            </p:cNvPicPr>
            <p:nvPr/>
          </p:nvPicPr>
          <p:blipFill>
            <a:blip r:embed="rId5"/>
            <a:stretch>
              <a:fillRect/>
            </a:stretch>
          </p:blipFill>
          <p:spPr>
            <a:xfrm>
              <a:off x="1087775" y="2562776"/>
              <a:ext cx="1045441" cy="1091203"/>
            </a:xfrm>
            <a:prstGeom prst="rect">
              <a:avLst/>
            </a:prstGeom>
            <a:noFill/>
            <a:ln cap="flat">
              <a:noFill/>
            </a:ln>
          </p:spPr>
        </p:pic>
        <p:sp>
          <p:nvSpPr>
            <p:cNvPr id="82" name="Rectangle : coins arrondis 34">
              <a:extLst>
                <a:ext uri="{FF2B5EF4-FFF2-40B4-BE49-F238E27FC236}">
                  <a16:creationId xmlns:a16="http://schemas.microsoft.com/office/drawing/2014/main" id="{2E747B12-1E28-4EF0-A5D6-3F92E6092A35}"/>
                </a:ext>
              </a:extLst>
            </p:cNvPr>
            <p:cNvSpPr/>
            <p:nvPr/>
          </p:nvSpPr>
          <p:spPr>
            <a:xfrm>
              <a:off x="2571248" y="1743206"/>
              <a:ext cx="6915905" cy="27137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75824" tIns="37913" rIns="75824" bIns="37913" anchor="ctr" anchorCtr="1" compatLnSpc="1">
              <a:noAutofit/>
            </a:bodyPr>
            <a:lstStyle/>
            <a:p>
              <a:pPr algn="ctr" defTabSz="758256">
                <a:defRPr sz="1800" b="0" i="0" u="none" strike="noStrike" kern="0" cap="none" spc="0" baseline="0">
                  <a:solidFill>
                    <a:srgbClr val="000000"/>
                  </a:solidFill>
                  <a:uFillTx/>
                </a:defRPr>
              </a:pPr>
              <a:endParaRPr lang="fr-FR" sz="8165">
                <a:solidFill>
                  <a:srgbClr val="FFFFFF"/>
                </a:solidFill>
                <a:latin typeface="Calibri"/>
              </a:endParaRPr>
            </a:p>
          </p:txBody>
        </p:sp>
        <p:cxnSp>
          <p:nvCxnSpPr>
            <p:cNvPr id="83" name="Connecteur droit avec flèche 30">
              <a:extLst>
                <a:ext uri="{FF2B5EF4-FFF2-40B4-BE49-F238E27FC236}">
                  <a16:creationId xmlns:a16="http://schemas.microsoft.com/office/drawing/2014/main" id="{829DABD2-5BF4-41F4-821C-466018FE4FEA}"/>
                </a:ext>
              </a:extLst>
            </p:cNvPr>
            <p:cNvCxnSpPr>
              <a:cxnSpLocks/>
              <a:endCxn id="6" idx="1"/>
            </p:cNvCxnSpPr>
            <p:nvPr/>
          </p:nvCxnSpPr>
          <p:spPr>
            <a:xfrm flipV="1">
              <a:off x="6919535" y="4321327"/>
              <a:ext cx="1184817" cy="7935"/>
            </a:xfrm>
            <a:prstGeom prst="straightConnector1">
              <a:avLst/>
            </a:prstGeom>
            <a:noFill/>
            <a:ln w="19046" cap="flat">
              <a:solidFill>
                <a:schemeClr val="accent5"/>
              </a:solidFill>
              <a:prstDash val="solid"/>
              <a:miter/>
              <a:tailEnd type="arrow"/>
            </a:ln>
          </p:spPr>
        </p:cxnSp>
        <p:sp>
          <p:nvSpPr>
            <p:cNvPr id="84" name="ZoneTexte 82">
              <a:extLst>
                <a:ext uri="{FF2B5EF4-FFF2-40B4-BE49-F238E27FC236}">
                  <a16:creationId xmlns:a16="http://schemas.microsoft.com/office/drawing/2014/main" id="{48483BA6-29FE-4F19-86E8-30399C34CFF6}"/>
                </a:ext>
              </a:extLst>
            </p:cNvPr>
            <p:cNvSpPr txBox="1"/>
            <p:nvPr/>
          </p:nvSpPr>
          <p:spPr>
            <a:xfrm>
              <a:off x="1136682" y="3517309"/>
              <a:ext cx="1491503" cy="684653"/>
            </a:xfrm>
            <a:prstGeom prst="rect">
              <a:avLst/>
            </a:prstGeom>
            <a:noFill/>
            <a:ln>
              <a:solidFill>
                <a:schemeClr val="bg1"/>
              </a:solidFill>
            </a:ln>
          </p:spPr>
          <p:txBody>
            <a:bodyPr wrap="square" rtlCol="0">
              <a:spAutoFit/>
            </a:bodyPr>
            <a:lstStyle/>
            <a:p>
              <a:r>
                <a:rPr lang="fr-FR" sz="3810" dirty="0"/>
                <a:t>VM</a:t>
              </a:r>
            </a:p>
            <a:p>
              <a:r>
                <a:rPr lang="fr-FR" sz="1905" dirty="0"/>
                <a:t>Environnement Deloitte</a:t>
              </a:r>
            </a:p>
          </p:txBody>
        </p:sp>
        <p:sp>
          <p:nvSpPr>
            <p:cNvPr id="85" name="TextBox 84">
              <a:extLst>
                <a:ext uri="{FF2B5EF4-FFF2-40B4-BE49-F238E27FC236}">
                  <a16:creationId xmlns:a16="http://schemas.microsoft.com/office/drawing/2014/main" id="{C1E2A59B-B425-41F8-A449-9D2BC45618F0}"/>
                </a:ext>
              </a:extLst>
            </p:cNvPr>
            <p:cNvSpPr txBox="1"/>
            <p:nvPr/>
          </p:nvSpPr>
          <p:spPr>
            <a:xfrm>
              <a:off x="5813946" y="2056008"/>
              <a:ext cx="2242929" cy="203994"/>
            </a:xfrm>
            <a:prstGeom prst="rect">
              <a:avLst/>
            </a:prstGeom>
            <a:noFill/>
          </p:spPr>
          <p:txBody>
            <a:bodyPr wrap="square" lIns="0" tIns="0" rIns="0" bIns="0" rtlCol="0">
              <a:spAutoFit/>
            </a:bodyPr>
            <a:lstStyle/>
            <a:p>
              <a:pPr marL="276515" indent="-276515">
                <a:spcBef>
                  <a:spcPts val="816"/>
                </a:spcBef>
                <a:buSzPct val="100000"/>
                <a:buFont typeface="Arial"/>
                <a:buChar char="•"/>
              </a:pPr>
              <a:endParaRPr lang="fr-FR" sz="2449" dirty="0">
                <a:solidFill>
                  <a:srgbClr val="313131"/>
                </a:solidFill>
              </a:endParaRPr>
            </a:p>
          </p:txBody>
        </p:sp>
        <p:cxnSp>
          <p:nvCxnSpPr>
            <p:cNvPr id="90" name="Connector: Elbow 89">
              <a:extLst>
                <a:ext uri="{FF2B5EF4-FFF2-40B4-BE49-F238E27FC236}">
                  <a16:creationId xmlns:a16="http://schemas.microsoft.com/office/drawing/2014/main" id="{A13204D2-1A00-4389-B95A-30ECDDAEE268}"/>
                </a:ext>
              </a:extLst>
            </p:cNvPr>
            <p:cNvCxnSpPr>
              <a:cxnSpLocks/>
            </p:cNvCxnSpPr>
            <p:nvPr/>
          </p:nvCxnSpPr>
          <p:spPr>
            <a:xfrm rot="5400000" flipH="1" flipV="1">
              <a:off x="6232689" y="2474416"/>
              <a:ext cx="924880" cy="149948"/>
            </a:xfrm>
            <a:prstGeom prst="bentConnector2">
              <a:avLst/>
            </a:prstGeom>
            <a:noFill/>
            <a:ln w="19046" cap="flat">
              <a:solidFill>
                <a:schemeClr val="accent5"/>
              </a:solidFill>
              <a:prstDash val="solid"/>
              <a:miter/>
              <a:tailEnd type="arrow"/>
            </a:ln>
          </p:spPr>
        </p:cxnSp>
        <p:cxnSp>
          <p:nvCxnSpPr>
            <p:cNvPr id="91" name="Connector: Elbow 90">
              <a:extLst>
                <a:ext uri="{FF2B5EF4-FFF2-40B4-BE49-F238E27FC236}">
                  <a16:creationId xmlns:a16="http://schemas.microsoft.com/office/drawing/2014/main" id="{280E54EC-2039-429C-8822-1161E2235A19}"/>
                </a:ext>
              </a:extLst>
            </p:cNvPr>
            <p:cNvCxnSpPr>
              <a:cxnSpLocks/>
            </p:cNvCxnSpPr>
            <p:nvPr/>
          </p:nvCxnSpPr>
          <p:spPr>
            <a:xfrm rot="16200000" flipH="1">
              <a:off x="6154467" y="3476587"/>
              <a:ext cx="1147018" cy="215642"/>
            </a:xfrm>
            <a:prstGeom prst="bentConnector2">
              <a:avLst/>
            </a:prstGeom>
            <a:noFill/>
            <a:ln w="19046" cap="flat">
              <a:solidFill>
                <a:schemeClr val="accent5"/>
              </a:solidFill>
              <a:prstDash val="solid"/>
              <a:miter/>
              <a:tailEnd type="arrow"/>
            </a:ln>
          </p:spPr>
        </p:cxnSp>
      </p:grpSp>
      <p:pic>
        <p:nvPicPr>
          <p:cNvPr id="92" name="Picture 91">
            <a:extLst>
              <a:ext uri="{FF2B5EF4-FFF2-40B4-BE49-F238E27FC236}">
                <a16:creationId xmlns:a16="http://schemas.microsoft.com/office/drawing/2014/main" id="{2FD2C2BF-B3B4-4C84-93F6-007AED7AD141}"/>
              </a:ext>
            </a:extLst>
          </p:cNvPr>
          <p:cNvPicPr>
            <a:picLocks noChangeAspect="1"/>
          </p:cNvPicPr>
          <p:nvPr/>
        </p:nvPicPr>
        <p:blipFill rotWithShape="1">
          <a:blip r:embed="rId6"/>
          <a:srcRect l="15373" t="15416" r="12328" b="12443"/>
          <a:stretch/>
        </p:blipFill>
        <p:spPr>
          <a:xfrm>
            <a:off x="13860137" y="4122468"/>
            <a:ext cx="1153763" cy="615000"/>
          </a:xfrm>
          <a:prstGeom prst="rect">
            <a:avLst/>
          </a:prstGeom>
        </p:spPr>
      </p:pic>
      <p:sp>
        <p:nvSpPr>
          <p:cNvPr id="93" name="ZoneTexte 82">
            <a:extLst>
              <a:ext uri="{FF2B5EF4-FFF2-40B4-BE49-F238E27FC236}">
                <a16:creationId xmlns:a16="http://schemas.microsoft.com/office/drawing/2014/main" id="{73BDF96D-C213-4FD3-8A17-E0D752552FE9}"/>
              </a:ext>
            </a:extLst>
          </p:cNvPr>
          <p:cNvSpPr txBox="1"/>
          <p:nvPr/>
        </p:nvSpPr>
        <p:spPr>
          <a:xfrm>
            <a:off x="11703218" y="4007022"/>
            <a:ext cx="2203748" cy="800989"/>
          </a:xfrm>
          <a:prstGeom prst="rect">
            <a:avLst/>
          </a:prstGeom>
          <a:noFill/>
          <a:ln>
            <a:solidFill>
              <a:schemeClr val="bg1"/>
            </a:solidFill>
          </a:ln>
        </p:spPr>
        <p:txBody>
          <a:bodyPr wrap="square" rtlCol="0">
            <a:spAutoFit/>
          </a:bodyPr>
          <a:lstStyle/>
          <a:p>
            <a:pPr algn="ctr"/>
            <a:r>
              <a:rPr lang="fr-FR" sz="2700" dirty="0"/>
              <a:t>Sage ERP X3</a:t>
            </a:r>
          </a:p>
          <a:p>
            <a:pPr algn="ctr"/>
            <a:r>
              <a:rPr lang="fr-FR" sz="1905" dirty="0"/>
              <a:t>Lettrage manuel</a:t>
            </a:r>
          </a:p>
        </p:txBody>
      </p:sp>
      <p:pic>
        <p:nvPicPr>
          <p:cNvPr id="96" name="Graphique 77" descr="Tête avec engrenages">
            <a:extLst>
              <a:ext uri="{FF2B5EF4-FFF2-40B4-BE49-F238E27FC236}">
                <a16:creationId xmlns:a16="http://schemas.microsoft.com/office/drawing/2014/main" id="{DCBE81CE-5614-40C4-8686-5D490A4A463B}"/>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7912192" y="5167920"/>
            <a:ext cx="1577568" cy="1906523"/>
          </a:xfrm>
          <a:prstGeom prst="rect">
            <a:avLst/>
          </a:prstGeom>
          <a:noFill/>
          <a:ln cap="flat">
            <a:noFill/>
          </a:ln>
        </p:spPr>
      </p:pic>
      <p:sp>
        <p:nvSpPr>
          <p:cNvPr id="97" name="TextBox 96">
            <a:extLst>
              <a:ext uri="{FF2B5EF4-FFF2-40B4-BE49-F238E27FC236}">
                <a16:creationId xmlns:a16="http://schemas.microsoft.com/office/drawing/2014/main" id="{60E4640A-D6D3-465F-91CF-A9D5277C2FA2}"/>
              </a:ext>
            </a:extLst>
          </p:cNvPr>
          <p:cNvSpPr txBox="1"/>
          <p:nvPr/>
        </p:nvSpPr>
        <p:spPr>
          <a:xfrm>
            <a:off x="7598270" y="7074442"/>
            <a:ext cx="2427845" cy="753796"/>
          </a:xfrm>
          <a:prstGeom prst="rect">
            <a:avLst/>
          </a:prstGeom>
          <a:noFill/>
        </p:spPr>
        <p:txBody>
          <a:bodyPr wrap="square" lIns="0" tIns="0" rIns="0" bIns="0" rtlCol="0">
            <a:spAutoFit/>
          </a:bodyPr>
          <a:lstStyle/>
          <a:p>
            <a:pPr algn="ctr">
              <a:spcBef>
                <a:spcPts val="816"/>
              </a:spcBef>
              <a:buSzPct val="100000"/>
            </a:pPr>
            <a:r>
              <a:rPr lang="fr-FR" sz="2449" b="1" dirty="0">
                <a:solidFill>
                  <a:srgbClr val="313131"/>
                </a:solidFill>
              </a:rPr>
              <a:t>Robot Lettrage Fournisseurs</a:t>
            </a:r>
          </a:p>
        </p:txBody>
      </p:sp>
      <p:sp>
        <p:nvSpPr>
          <p:cNvPr id="102" name="TextBox 101">
            <a:extLst>
              <a:ext uri="{FF2B5EF4-FFF2-40B4-BE49-F238E27FC236}">
                <a16:creationId xmlns:a16="http://schemas.microsoft.com/office/drawing/2014/main" id="{A5E79B5C-EEB0-4A39-8957-27B1E0462EB1}"/>
              </a:ext>
            </a:extLst>
          </p:cNvPr>
          <p:cNvSpPr txBox="1"/>
          <p:nvPr/>
        </p:nvSpPr>
        <p:spPr>
          <a:xfrm>
            <a:off x="5802913" y="4693737"/>
            <a:ext cx="2884665" cy="856388"/>
          </a:xfrm>
          <a:prstGeom prst="rect">
            <a:avLst/>
          </a:prstGeom>
          <a:noFill/>
        </p:spPr>
        <p:txBody>
          <a:bodyPr wrap="square" lIns="0" tIns="0" rIns="0" bIns="0" rtlCol="0">
            <a:spAutoFit/>
          </a:bodyPr>
          <a:lstStyle/>
          <a:p>
            <a:pPr>
              <a:spcBef>
                <a:spcPts val="816"/>
              </a:spcBef>
              <a:buSzPct val="100000"/>
            </a:pPr>
            <a:r>
              <a:rPr lang="fr-FR" sz="2449" dirty="0">
                <a:solidFill>
                  <a:srgbClr val="313131"/>
                </a:solidFill>
              </a:rPr>
              <a:t>Input du Robot:</a:t>
            </a:r>
          </a:p>
          <a:p>
            <a:pPr>
              <a:spcBef>
                <a:spcPts val="816"/>
              </a:spcBef>
              <a:buSzPct val="100000"/>
            </a:pPr>
            <a:r>
              <a:rPr lang="fr-FR" sz="2449" dirty="0">
                <a:solidFill>
                  <a:srgbClr val="313131"/>
                </a:solidFill>
              </a:rPr>
              <a:t>Fichier </a:t>
            </a:r>
            <a:r>
              <a:rPr lang="fr-FR" sz="2449" dirty="0" err="1">
                <a:solidFill>
                  <a:srgbClr val="313131"/>
                </a:solidFill>
              </a:rPr>
              <a:t>TiersList</a:t>
            </a:r>
            <a:endParaRPr lang="fr-FR" sz="2449" dirty="0">
              <a:solidFill>
                <a:srgbClr val="313131"/>
              </a:solidFill>
            </a:endParaRPr>
          </a:p>
        </p:txBody>
      </p:sp>
      <p:sp>
        <p:nvSpPr>
          <p:cNvPr id="107" name="Rectangle 106">
            <a:extLst>
              <a:ext uri="{FF2B5EF4-FFF2-40B4-BE49-F238E27FC236}">
                <a16:creationId xmlns:a16="http://schemas.microsoft.com/office/drawing/2014/main" id="{587E1F0D-C141-4417-9A41-02A2CFC66612}"/>
              </a:ext>
            </a:extLst>
          </p:cNvPr>
          <p:cNvSpPr/>
          <p:nvPr/>
        </p:nvSpPr>
        <p:spPr>
          <a:xfrm>
            <a:off x="11809305" y="5906931"/>
            <a:ext cx="2600526" cy="461665"/>
          </a:xfrm>
          <a:prstGeom prst="rect">
            <a:avLst/>
          </a:prstGeom>
        </p:spPr>
        <p:txBody>
          <a:bodyPr wrap="square">
            <a:spAutoFit/>
          </a:bodyPr>
          <a:lstStyle/>
          <a:p>
            <a:pPr algn="ctr"/>
            <a:r>
              <a:rPr lang="fr-FR" sz="2400" dirty="0"/>
              <a:t>Lettrage des lignes</a:t>
            </a:r>
          </a:p>
        </p:txBody>
      </p:sp>
      <p:sp>
        <p:nvSpPr>
          <p:cNvPr id="108" name="ZoneTexte 82">
            <a:extLst>
              <a:ext uri="{FF2B5EF4-FFF2-40B4-BE49-F238E27FC236}">
                <a16:creationId xmlns:a16="http://schemas.microsoft.com/office/drawing/2014/main" id="{52D7F59B-5D98-4B4C-8363-4EEB5EC49FC7}"/>
              </a:ext>
            </a:extLst>
          </p:cNvPr>
          <p:cNvSpPr txBox="1"/>
          <p:nvPr/>
        </p:nvSpPr>
        <p:spPr>
          <a:xfrm>
            <a:off x="11802726" y="7347287"/>
            <a:ext cx="3527651" cy="1094146"/>
          </a:xfrm>
          <a:prstGeom prst="rect">
            <a:avLst/>
          </a:prstGeom>
          <a:noFill/>
          <a:ln>
            <a:solidFill>
              <a:schemeClr val="bg1"/>
            </a:solidFill>
          </a:ln>
        </p:spPr>
        <p:txBody>
          <a:bodyPr wrap="square" rtlCol="0">
            <a:spAutoFit/>
          </a:bodyPr>
          <a:lstStyle/>
          <a:p>
            <a:r>
              <a:rPr lang="fr-FR" sz="2700" dirty="0"/>
              <a:t>Outlook</a:t>
            </a:r>
            <a:endParaRPr lang="fr-FR" sz="3810" dirty="0"/>
          </a:p>
          <a:p>
            <a:r>
              <a:rPr lang="fr-FR" sz="1905" dirty="0"/>
              <a:t>L’envoie du mail de confirmation de lettrage avec rapport</a:t>
            </a:r>
          </a:p>
        </p:txBody>
      </p:sp>
      <p:pic>
        <p:nvPicPr>
          <p:cNvPr id="109" name="Picture 108">
            <a:extLst>
              <a:ext uri="{FF2B5EF4-FFF2-40B4-BE49-F238E27FC236}">
                <a16:creationId xmlns:a16="http://schemas.microsoft.com/office/drawing/2014/main" id="{0E62350A-0825-4B84-B590-CD1B062E5C55}"/>
              </a:ext>
            </a:extLst>
          </p:cNvPr>
          <p:cNvPicPr>
            <a:picLocks noChangeAspect="1"/>
          </p:cNvPicPr>
          <p:nvPr/>
        </p:nvPicPr>
        <p:blipFill>
          <a:blip r:embed="rId9"/>
          <a:stretch>
            <a:fillRect/>
          </a:stretch>
        </p:blipFill>
        <p:spPr>
          <a:xfrm>
            <a:off x="11193881" y="7734849"/>
            <a:ext cx="608846" cy="576050"/>
          </a:xfrm>
          <a:prstGeom prst="rect">
            <a:avLst/>
          </a:prstGeom>
        </p:spPr>
      </p:pic>
      <p:pic>
        <p:nvPicPr>
          <p:cNvPr id="110" name="Picture 109">
            <a:extLst>
              <a:ext uri="{FF2B5EF4-FFF2-40B4-BE49-F238E27FC236}">
                <a16:creationId xmlns:a16="http://schemas.microsoft.com/office/drawing/2014/main" id="{1504B97E-C851-4BCC-9177-6FC74C898A8D}"/>
              </a:ext>
            </a:extLst>
          </p:cNvPr>
          <p:cNvPicPr>
            <a:picLocks noChangeAspect="1"/>
          </p:cNvPicPr>
          <p:nvPr/>
        </p:nvPicPr>
        <p:blipFill rotWithShape="1">
          <a:blip r:embed="rId10"/>
          <a:srcRect r="29471" b="17663"/>
          <a:stretch/>
        </p:blipFill>
        <p:spPr>
          <a:xfrm>
            <a:off x="13293408" y="5479074"/>
            <a:ext cx="1531665" cy="411737"/>
          </a:xfrm>
          <a:prstGeom prst="rect">
            <a:avLst/>
          </a:prstGeom>
        </p:spPr>
      </p:pic>
      <p:pic>
        <p:nvPicPr>
          <p:cNvPr id="4" name="Picture 3">
            <a:extLst>
              <a:ext uri="{FF2B5EF4-FFF2-40B4-BE49-F238E27FC236}">
                <a16:creationId xmlns:a16="http://schemas.microsoft.com/office/drawing/2014/main" id="{A3861C1B-5F90-4F08-98D4-C82FF0D5C1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11281131" y="3883321"/>
            <a:ext cx="656994" cy="656994"/>
          </a:xfrm>
          <a:prstGeom prst="rect">
            <a:avLst/>
          </a:prstGeom>
        </p:spPr>
      </p:pic>
      <p:pic>
        <p:nvPicPr>
          <p:cNvPr id="6" name="Picture 5">
            <a:extLst>
              <a:ext uri="{FF2B5EF4-FFF2-40B4-BE49-F238E27FC236}">
                <a16:creationId xmlns:a16="http://schemas.microsoft.com/office/drawing/2014/main" id="{17F5AF15-B062-4261-883A-4C0674182E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11257544" y="5917979"/>
            <a:ext cx="620615" cy="620615"/>
          </a:xfrm>
          <a:prstGeom prst="rect">
            <a:avLst/>
          </a:prstGeom>
        </p:spPr>
      </p:pic>
      <p:sp>
        <p:nvSpPr>
          <p:cNvPr id="10" name="Slide Number Placeholder 9">
            <a:extLst>
              <a:ext uri="{FF2B5EF4-FFF2-40B4-BE49-F238E27FC236}">
                <a16:creationId xmlns:a16="http://schemas.microsoft.com/office/drawing/2014/main" id="{77EE731A-1E9C-4343-A634-18FC93B7A1E0}"/>
              </a:ext>
            </a:extLst>
          </p:cNvPr>
          <p:cNvSpPr>
            <a:spLocks noGrp="1"/>
          </p:cNvSpPr>
          <p:nvPr>
            <p:ph type="sldNum" sz="quarter" idx="4"/>
          </p:nvPr>
        </p:nvSpPr>
        <p:spPr/>
        <p:txBody>
          <a:bodyPr/>
          <a:lstStyle/>
          <a:p>
            <a:pPr defTabSz="1244316">
              <a:spcBef>
                <a:spcPts val="816"/>
              </a:spcBef>
              <a:buSzPct val="100000"/>
            </a:pPr>
            <a:fld id="{6389EFCB-0C24-4FEF-BD3B-71D94CF43C76}" type="slidenum">
              <a:rPr lang="fr-FR" smtClean="0"/>
              <a:pPr defTabSz="1244316">
                <a:spcBef>
                  <a:spcPts val="816"/>
                </a:spcBef>
                <a:buSzPct val="100000"/>
              </a:pPr>
              <a:t>26</a:t>
            </a:fld>
            <a:endParaRPr lang="fr-FR"/>
          </a:p>
        </p:txBody>
      </p:sp>
      <p:sp>
        <p:nvSpPr>
          <p:cNvPr id="34" name="AutoShape 7">
            <a:extLst>
              <a:ext uri="{FF2B5EF4-FFF2-40B4-BE49-F238E27FC236}">
                <a16:creationId xmlns:a16="http://schemas.microsoft.com/office/drawing/2014/main" id="{A534291E-9FA5-4AC0-8FAC-88F306534E2B}"/>
              </a:ext>
            </a:extLst>
          </p:cNvPr>
          <p:cNvSpPr/>
          <p:nvPr/>
        </p:nvSpPr>
        <p:spPr>
          <a:xfrm>
            <a:off x="11010201" y="0"/>
            <a:ext cx="3656202" cy="2587428"/>
          </a:xfrm>
          <a:prstGeom prst="rect">
            <a:avLst/>
          </a:prstGeom>
          <a:solidFill>
            <a:srgbClr val="9AC026"/>
          </a:solidFill>
        </p:spPr>
      </p:sp>
      <p:sp>
        <p:nvSpPr>
          <p:cNvPr id="35" name="AutoShape 2">
            <a:extLst>
              <a:ext uri="{FF2B5EF4-FFF2-40B4-BE49-F238E27FC236}">
                <a16:creationId xmlns:a16="http://schemas.microsoft.com/office/drawing/2014/main" id="{15171287-156B-46F0-974C-DF9A3041ADD0}"/>
              </a:ext>
            </a:extLst>
          </p:cNvPr>
          <p:cNvSpPr/>
          <p:nvPr/>
        </p:nvSpPr>
        <p:spPr>
          <a:xfrm>
            <a:off x="0" y="-8092"/>
            <a:ext cx="3656202" cy="1301806"/>
          </a:xfrm>
          <a:prstGeom prst="rect">
            <a:avLst/>
          </a:prstGeom>
          <a:solidFill>
            <a:srgbClr val="9AC026">
              <a:alpha val="80000"/>
            </a:srgbClr>
          </a:solidFill>
        </p:spPr>
      </p:sp>
      <p:sp>
        <p:nvSpPr>
          <p:cNvPr id="36" name="AutoShape 3">
            <a:extLst>
              <a:ext uri="{FF2B5EF4-FFF2-40B4-BE49-F238E27FC236}">
                <a16:creationId xmlns:a16="http://schemas.microsoft.com/office/drawing/2014/main" id="{F3DB1677-EF89-4A15-AE09-A158DF487127}"/>
              </a:ext>
            </a:extLst>
          </p:cNvPr>
          <p:cNvSpPr/>
          <p:nvPr/>
        </p:nvSpPr>
        <p:spPr>
          <a:xfrm>
            <a:off x="3659698" y="0"/>
            <a:ext cx="3656202" cy="1301806"/>
          </a:xfrm>
          <a:prstGeom prst="rect">
            <a:avLst/>
          </a:prstGeom>
          <a:solidFill>
            <a:srgbClr val="9AC026">
              <a:alpha val="80000"/>
            </a:srgbClr>
          </a:solidFill>
        </p:spPr>
      </p:sp>
      <p:sp>
        <p:nvSpPr>
          <p:cNvPr id="37" name="AutoShape 4">
            <a:extLst>
              <a:ext uri="{FF2B5EF4-FFF2-40B4-BE49-F238E27FC236}">
                <a16:creationId xmlns:a16="http://schemas.microsoft.com/office/drawing/2014/main" id="{AB8997BD-D9D9-41CC-8DEC-B05E1BBFA715}"/>
              </a:ext>
            </a:extLst>
          </p:cNvPr>
          <p:cNvSpPr/>
          <p:nvPr/>
        </p:nvSpPr>
        <p:spPr>
          <a:xfrm>
            <a:off x="7315899" y="-9525"/>
            <a:ext cx="3656202" cy="1301806"/>
          </a:xfrm>
          <a:prstGeom prst="rect">
            <a:avLst/>
          </a:prstGeom>
          <a:solidFill>
            <a:srgbClr val="9AC026">
              <a:alpha val="80784"/>
            </a:srgbClr>
          </a:solidFill>
        </p:spPr>
      </p:sp>
      <p:sp>
        <p:nvSpPr>
          <p:cNvPr id="38" name="AutoShape 6">
            <a:extLst>
              <a:ext uri="{FF2B5EF4-FFF2-40B4-BE49-F238E27FC236}">
                <a16:creationId xmlns:a16="http://schemas.microsoft.com/office/drawing/2014/main" id="{AF5C224D-2E1A-4125-B475-ED4C911084A8}"/>
              </a:ext>
            </a:extLst>
          </p:cNvPr>
          <p:cNvSpPr/>
          <p:nvPr/>
        </p:nvSpPr>
        <p:spPr>
          <a:xfrm>
            <a:off x="14631798" y="0"/>
            <a:ext cx="3656202" cy="1301806"/>
          </a:xfrm>
          <a:prstGeom prst="rect">
            <a:avLst/>
          </a:prstGeom>
          <a:solidFill>
            <a:srgbClr val="9AC026">
              <a:alpha val="80000"/>
            </a:srgbClr>
          </a:solidFill>
        </p:spPr>
      </p:sp>
      <p:grpSp>
        <p:nvGrpSpPr>
          <p:cNvPr id="39" name="Group 7">
            <a:extLst>
              <a:ext uri="{FF2B5EF4-FFF2-40B4-BE49-F238E27FC236}">
                <a16:creationId xmlns:a16="http://schemas.microsoft.com/office/drawing/2014/main" id="{272152C1-816E-4527-9989-CBBE8DF4003C}"/>
              </a:ext>
            </a:extLst>
          </p:cNvPr>
          <p:cNvGrpSpPr/>
          <p:nvPr/>
        </p:nvGrpSpPr>
        <p:grpSpPr>
          <a:xfrm rot="5400000">
            <a:off x="2938624" y="468439"/>
            <a:ext cx="1301806" cy="364929"/>
            <a:chOff x="0" y="0"/>
            <a:chExt cx="2038705" cy="571500"/>
          </a:xfrm>
        </p:grpSpPr>
        <p:sp>
          <p:nvSpPr>
            <p:cNvPr id="40" name="Freeform 8">
              <a:extLst>
                <a:ext uri="{FF2B5EF4-FFF2-40B4-BE49-F238E27FC236}">
                  <a16:creationId xmlns:a16="http://schemas.microsoft.com/office/drawing/2014/main" id="{A9F17FF7-6B9D-4FED-8BF2-2D63206BFA7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9">
            <a:extLst>
              <a:ext uri="{FF2B5EF4-FFF2-40B4-BE49-F238E27FC236}">
                <a16:creationId xmlns:a16="http://schemas.microsoft.com/office/drawing/2014/main" id="{57AA4E64-312D-488C-9917-474ED16AF93F}"/>
              </a:ext>
            </a:extLst>
          </p:cNvPr>
          <p:cNvGrpSpPr/>
          <p:nvPr/>
        </p:nvGrpSpPr>
        <p:grpSpPr>
          <a:xfrm rot="5400000">
            <a:off x="6636421" y="468439"/>
            <a:ext cx="1301806" cy="364929"/>
            <a:chOff x="0" y="0"/>
            <a:chExt cx="2038705" cy="571500"/>
          </a:xfrm>
        </p:grpSpPr>
        <p:sp>
          <p:nvSpPr>
            <p:cNvPr id="42" name="Freeform 10">
              <a:extLst>
                <a:ext uri="{FF2B5EF4-FFF2-40B4-BE49-F238E27FC236}">
                  <a16:creationId xmlns:a16="http://schemas.microsoft.com/office/drawing/2014/main" id="{A5C128E7-6A1F-49A1-9DBF-FFDDE5DA59E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3" name="Group 11">
            <a:extLst>
              <a:ext uri="{FF2B5EF4-FFF2-40B4-BE49-F238E27FC236}">
                <a16:creationId xmlns:a16="http://schemas.microsoft.com/office/drawing/2014/main" id="{45BC449D-A540-4B49-8B89-C201B7A6E822}"/>
              </a:ext>
            </a:extLst>
          </p:cNvPr>
          <p:cNvGrpSpPr/>
          <p:nvPr/>
        </p:nvGrpSpPr>
        <p:grpSpPr>
          <a:xfrm rot="5400000">
            <a:off x="10340248" y="458914"/>
            <a:ext cx="1301806" cy="364929"/>
            <a:chOff x="0" y="0"/>
            <a:chExt cx="2038705" cy="571500"/>
          </a:xfrm>
        </p:grpSpPr>
        <p:sp>
          <p:nvSpPr>
            <p:cNvPr id="44" name="Freeform 12">
              <a:extLst>
                <a:ext uri="{FF2B5EF4-FFF2-40B4-BE49-F238E27FC236}">
                  <a16:creationId xmlns:a16="http://schemas.microsoft.com/office/drawing/2014/main" id="{9A1BC498-AB4F-4C17-B7E0-3FE0CC2A97A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5" name="Group 13">
            <a:extLst>
              <a:ext uri="{FF2B5EF4-FFF2-40B4-BE49-F238E27FC236}">
                <a16:creationId xmlns:a16="http://schemas.microsoft.com/office/drawing/2014/main" id="{618D4524-8108-4FDB-A320-4E55609B6A43}"/>
              </a:ext>
            </a:extLst>
          </p:cNvPr>
          <p:cNvGrpSpPr/>
          <p:nvPr/>
        </p:nvGrpSpPr>
        <p:grpSpPr>
          <a:xfrm rot="5400000">
            <a:off x="14034549" y="468439"/>
            <a:ext cx="1301806" cy="364929"/>
            <a:chOff x="0" y="0"/>
            <a:chExt cx="2038705" cy="571500"/>
          </a:xfrm>
        </p:grpSpPr>
        <p:sp>
          <p:nvSpPr>
            <p:cNvPr id="46" name="Freeform 14">
              <a:extLst>
                <a:ext uri="{FF2B5EF4-FFF2-40B4-BE49-F238E27FC236}">
                  <a16:creationId xmlns:a16="http://schemas.microsoft.com/office/drawing/2014/main" id="{5470CE1D-E252-43CF-ADD3-231BA84C699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7" name="TextBox 16">
            <a:extLst>
              <a:ext uri="{FF2B5EF4-FFF2-40B4-BE49-F238E27FC236}">
                <a16:creationId xmlns:a16="http://schemas.microsoft.com/office/drawing/2014/main" id="{4262F404-39E6-4647-951A-B676836A2B30}"/>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8" name="TextBox 17">
            <a:extLst>
              <a:ext uri="{FF2B5EF4-FFF2-40B4-BE49-F238E27FC236}">
                <a16:creationId xmlns:a16="http://schemas.microsoft.com/office/drawing/2014/main" id="{5DEAB854-7EB3-4A93-A40D-6943B82EDC5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9" name="TextBox 18">
            <a:extLst>
              <a:ext uri="{FF2B5EF4-FFF2-40B4-BE49-F238E27FC236}">
                <a16:creationId xmlns:a16="http://schemas.microsoft.com/office/drawing/2014/main" id="{F02133F9-F869-45CE-B2FD-025D6CF31B45}"/>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dirty="0" err="1">
                <a:solidFill>
                  <a:srgbClr val="FFFFFF"/>
                </a:solidFill>
                <a:latin typeface="Arimo"/>
              </a:rPr>
              <a:t>Réalisation</a:t>
            </a:r>
            <a:r>
              <a:rPr lang="en-US" sz="2600" spc="101" dirty="0">
                <a:solidFill>
                  <a:srgbClr val="FFFFFF"/>
                </a:solidFill>
                <a:latin typeface="Arimo"/>
              </a:rPr>
              <a:t> et mise </a:t>
            </a:r>
            <a:r>
              <a:rPr lang="en-US" sz="2600" spc="101" dirty="0" err="1">
                <a:solidFill>
                  <a:srgbClr val="FFFFFF"/>
                </a:solidFill>
                <a:latin typeface="Arimo"/>
              </a:rPr>
              <a:t>en</a:t>
            </a:r>
            <a:r>
              <a:rPr lang="en-US" sz="2600" spc="101" dirty="0">
                <a:solidFill>
                  <a:srgbClr val="FFFFFF"/>
                </a:solidFill>
                <a:latin typeface="Arimo"/>
              </a:rPr>
              <a:t> oeuvre</a:t>
            </a:r>
          </a:p>
        </p:txBody>
      </p:sp>
      <p:sp>
        <p:nvSpPr>
          <p:cNvPr id="50" name="TextBox 19">
            <a:extLst>
              <a:ext uri="{FF2B5EF4-FFF2-40B4-BE49-F238E27FC236}">
                <a16:creationId xmlns:a16="http://schemas.microsoft.com/office/drawing/2014/main" id="{8F4A4FF3-49B1-4017-9A9F-27C2331ACAF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51" name="TextBox 22">
            <a:extLst>
              <a:ext uri="{FF2B5EF4-FFF2-40B4-BE49-F238E27FC236}">
                <a16:creationId xmlns:a16="http://schemas.microsoft.com/office/drawing/2014/main" id="{B0999E71-064F-44FE-8FDB-23FAF715EDF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52" name="Picture 51">
            <a:extLst>
              <a:ext uri="{FF2B5EF4-FFF2-40B4-BE49-F238E27FC236}">
                <a16:creationId xmlns:a16="http://schemas.microsoft.com/office/drawing/2014/main" id="{CF4954EC-3277-4675-A219-647007354867}"/>
              </a:ext>
            </a:extLst>
          </p:cNvPr>
          <p:cNvPicPr>
            <a:picLocks noChangeAspect="1"/>
          </p:cNvPicPr>
          <p:nvPr/>
        </p:nvPicPr>
        <p:blipFill>
          <a:blip r:embed="rId13"/>
          <a:stretch>
            <a:fillRect/>
          </a:stretch>
        </p:blipFill>
        <p:spPr>
          <a:xfrm>
            <a:off x="12310530" y="1195679"/>
            <a:ext cx="1066800" cy="1270747"/>
          </a:xfrm>
          <a:prstGeom prst="rect">
            <a:avLst/>
          </a:prstGeom>
        </p:spPr>
      </p:pic>
      <p:sp>
        <p:nvSpPr>
          <p:cNvPr id="54" name="TextBox 3">
            <a:extLst>
              <a:ext uri="{FF2B5EF4-FFF2-40B4-BE49-F238E27FC236}">
                <a16:creationId xmlns:a16="http://schemas.microsoft.com/office/drawing/2014/main" id="{90588893-ACA7-45A2-9C19-639C0EE6B580}"/>
              </a:ext>
            </a:extLst>
          </p:cNvPr>
          <p:cNvSpPr txBox="1"/>
          <p:nvPr/>
        </p:nvSpPr>
        <p:spPr>
          <a:xfrm>
            <a:off x="1712030" y="2690627"/>
            <a:ext cx="8314085" cy="430887"/>
          </a:xfrm>
          <a:prstGeom prst="rect">
            <a:avLst/>
          </a:prstGeom>
        </p:spPr>
        <p:txBody>
          <a:bodyPr wrap="square" lIns="0" tIns="0" rIns="0" bIns="0" rtlCol="0" anchor="t">
            <a:spAutoFit/>
          </a:bodyPr>
          <a:lstStyle/>
          <a:p>
            <a:r>
              <a:rPr lang="en-US" sz="2800" dirty="0">
                <a:latin typeface="Aileron Regular Bold"/>
              </a:rPr>
              <a:t>Robot </a:t>
            </a:r>
            <a:r>
              <a:rPr lang="en-US" sz="2800" dirty="0" err="1">
                <a:latin typeface="Aileron Regular Bold"/>
              </a:rPr>
              <a:t>Lettrage</a:t>
            </a:r>
            <a:r>
              <a:rPr lang="en-US" sz="2800" dirty="0">
                <a:latin typeface="Aileron Regular Bold"/>
              </a:rPr>
              <a:t> </a:t>
            </a:r>
            <a:r>
              <a:rPr lang="en-US" sz="2800" dirty="0" err="1">
                <a:latin typeface="Aileron Regular Bold"/>
              </a:rPr>
              <a:t>Fournisseurs</a:t>
            </a:r>
            <a:r>
              <a:rPr lang="en-US" sz="2800" dirty="0">
                <a:latin typeface="Aileron Regular Bold"/>
              </a:rPr>
              <a:t> :</a:t>
            </a:r>
          </a:p>
        </p:txBody>
      </p:sp>
      <p:pic>
        <p:nvPicPr>
          <p:cNvPr id="57" name="Picture 23">
            <a:extLst>
              <a:ext uri="{FF2B5EF4-FFF2-40B4-BE49-F238E27FC236}">
                <a16:creationId xmlns:a16="http://schemas.microsoft.com/office/drawing/2014/main" id="{F682741E-18A4-41A5-AE67-DCFC8EF5F8BE}"/>
              </a:ext>
            </a:extLst>
          </p:cNvPr>
          <p:cNvPicPr>
            <a:picLocks noChangeAspect="1"/>
          </p:cNvPicPr>
          <p:nvPr/>
        </p:nvPicPr>
        <p:blipFill>
          <a:blip r:embed="rId14"/>
          <a:srcRect/>
          <a:stretch>
            <a:fillRect/>
          </a:stretch>
        </p:blipFill>
        <p:spPr>
          <a:xfrm>
            <a:off x="14354716" y="6037883"/>
            <a:ext cx="653554" cy="653554"/>
          </a:xfrm>
          <a:prstGeom prst="rect">
            <a:avLst/>
          </a:prstGeom>
        </p:spPr>
      </p:pic>
      <p:pic>
        <p:nvPicPr>
          <p:cNvPr id="55" name="Picture 17">
            <a:extLst>
              <a:ext uri="{FF2B5EF4-FFF2-40B4-BE49-F238E27FC236}">
                <a16:creationId xmlns:a16="http://schemas.microsoft.com/office/drawing/2014/main" id="{310F382F-FDCF-4730-B38C-9041D8D58D96}"/>
              </a:ext>
            </a:extLst>
          </p:cNvPr>
          <p:cNvPicPr>
            <a:picLocks noChangeAspect="1"/>
          </p:cNvPicPr>
          <p:nvPr/>
        </p:nvPicPr>
        <p:blipFill>
          <a:blip r:embed="rId15">
            <a:alphaModFix amt="52000"/>
          </a:blip>
          <a:srcRect/>
          <a:stretch>
            <a:fillRect/>
          </a:stretch>
        </p:blipFill>
        <p:spPr>
          <a:xfrm>
            <a:off x="690502" y="1678535"/>
            <a:ext cx="283987" cy="464602"/>
          </a:xfrm>
          <a:prstGeom prst="rect">
            <a:avLst/>
          </a:prstGeom>
        </p:spPr>
      </p:pic>
      <p:sp>
        <p:nvSpPr>
          <p:cNvPr id="56" name="TextBox 24">
            <a:extLst>
              <a:ext uri="{FF2B5EF4-FFF2-40B4-BE49-F238E27FC236}">
                <a16:creationId xmlns:a16="http://schemas.microsoft.com/office/drawing/2014/main" id="{846D27EC-6420-4B97-9D7E-F5029C4C78CC}"/>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
        <p:nvSpPr>
          <p:cNvPr id="58" name="Rectangle : coins arrondis 34">
            <a:extLst>
              <a:ext uri="{FF2B5EF4-FFF2-40B4-BE49-F238E27FC236}">
                <a16:creationId xmlns:a16="http://schemas.microsoft.com/office/drawing/2014/main" id="{3A09FEC7-CED4-4E90-A868-5FC89BCAED5C}"/>
              </a:ext>
            </a:extLst>
          </p:cNvPr>
          <p:cNvSpPr/>
          <p:nvPr/>
        </p:nvSpPr>
        <p:spPr>
          <a:xfrm>
            <a:off x="1996710" y="3489163"/>
            <a:ext cx="14349980" cy="564814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50549" tIns="25275" rIns="50549" bIns="25275" anchor="ctr" anchorCtr="1" compatLnSpc="1">
            <a:noAutofit/>
          </a:bodyPr>
          <a:lstStyle/>
          <a:p>
            <a:pPr marL="0" marR="0" lvl="0" indent="0" algn="ctr" defTabSz="50550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fr-FR" sz="5443"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7387619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92402" y="4152900"/>
            <a:ext cx="15500198"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automatisation</a:t>
            </a:r>
            <a:r>
              <a:rPr lang="en-US" sz="7200" dirty="0">
                <a:solidFill>
                  <a:srgbClr val="286A6C"/>
                </a:solidFill>
                <a:latin typeface="Aileron Regular Bold"/>
              </a:rPr>
              <a:t> et </a:t>
            </a:r>
            <a:r>
              <a:rPr lang="en-US" sz="7200" dirty="0" err="1">
                <a:solidFill>
                  <a:srgbClr val="286A6C"/>
                </a:solidFill>
                <a:latin typeface="Aileron Regular Bold"/>
              </a:rPr>
              <a:t>préparation</a:t>
            </a:r>
            <a:r>
              <a:rPr lang="en-US" sz="7200" dirty="0">
                <a:solidFill>
                  <a:srgbClr val="286A6C"/>
                </a:solidFill>
                <a:latin typeface="Aileron Regular Bold"/>
              </a:rPr>
              <a:t> des </a:t>
            </a:r>
            <a:r>
              <a:rPr lang="en-US" sz="7200" dirty="0" err="1">
                <a:solidFill>
                  <a:srgbClr val="286A6C"/>
                </a:solidFill>
                <a:latin typeface="Aileron Regular Bold"/>
              </a:rPr>
              <a:t>écritures</a:t>
            </a:r>
            <a:r>
              <a:rPr lang="en-US" sz="7200" dirty="0">
                <a:solidFill>
                  <a:srgbClr val="286A6C"/>
                </a:solidFill>
                <a:latin typeface="Aileron Regular Bold"/>
              </a:rPr>
              <a:t> de </a:t>
            </a:r>
            <a:r>
              <a:rPr lang="en-US" sz="7200" dirty="0" err="1">
                <a:solidFill>
                  <a:srgbClr val="286A6C"/>
                </a:solidFill>
                <a:latin typeface="Aileron Regular Bold"/>
              </a:rPr>
              <a:t>paie</a:t>
            </a:r>
            <a:endParaRPr lang="en-US" sz="7200" dirty="0">
              <a:solidFill>
                <a:srgbClr val="286A6C"/>
              </a:solidFill>
              <a:latin typeface="Aileron Regular Bold"/>
            </a:endParaRPr>
          </a:p>
        </p:txBody>
      </p:sp>
      <p:sp>
        <p:nvSpPr>
          <p:cNvPr id="7" name="AutoShape 7"/>
          <p:cNvSpPr/>
          <p:nvPr/>
        </p:nvSpPr>
        <p:spPr>
          <a:xfrm>
            <a:off x="11010201" y="0"/>
            <a:ext cx="3656202" cy="2587428"/>
          </a:xfrm>
          <a:prstGeom prst="rect">
            <a:avLst/>
          </a:prstGeom>
          <a:solidFill>
            <a:srgbClr val="9AC026"/>
          </a:solidFill>
        </p:spPr>
      </p:sp>
      <p:sp>
        <p:nvSpPr>
          <p:cNvPr id="25" name="Slide Number Placeholder 24">
            <a:extLst>
              <a:ext uri="{FF2B5EF4-FFF2-40B4-BE49-F238E27FC236}">
                <a16:creationId xmlns:a16="http://schemas.microsoft.com/office/drawing/2014/main" id="{30836BE3-C405-4718-985B-B9B7194E1129}"/>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26" name="AutoShape 2">
            <a:extLst>
              <a:ext uri="{FF2B5EF4-FFF2-40B4-BE49-F238E27FC236}">
                <a16:creationId xmlns:a16="http://schemas.microsoft.com/office/drawing/2014/main" id="{95DCE4C5-E3D7-408D-A274-35E3C86A1A94}"/>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C54D060D-64EB-4DE0-A8AF-A025B2FB9728}"/>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73270AA1-D939-4E16-B936-525BD0838728}"/>
              </a:ext>
            </a:extLst>
          </p:cNvPr>
          <p:cNvSpPr/>
          <p:nvPr/>
        </p:nvSpPr>
        <p:spPr>
          <a:xfrm>
            <a:off x="7315899" y="-9525"/>
            <a:ext cx="3656202" cy="1301806"/>
          </a:xfrm>
          <a:prstGeom prst="rect">
            <a:avLst/>
          </a:prstGeom>
          <a:solidFill>
            <a:srgbClr val="9AC026">
              <a:alpha val="80784"/>
            </a:srgbClr>
          </a:solidFill>
        </p:spPr>
      </p:sp>
      <p:sp>
        <p:nvSpPr>
          <p:cNvPr id="30" name="AutoShape 6">
            <a:extLst>
              <a:ext uri="{FF2B5EF4-FFF2-40B4-BE49-F238E27FC236}">
                <a16:creationId xmlns:a16="http://schemas.microsoft.com/office/drawing/2014/main" id="{6C8502EF-15B5-44BB-B65E-324BC3D56EC2}"/>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F597458B-926D-4175-856A-C29ADA8B4DAC}"/>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78798B07-A555-4FDF-9527-27FEC1D8C9D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742D9663-2044-443A-A3C9-EFDA29FD8650}"/>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45EE6F37-1038-4EDE-9E5B-E0F1A536676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A7954AB3-7472-48C9-8AAA-B64A27D9E363}"/>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E24D74DB-B959-4DD9-9713-A0BFA35A0B1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B9E851C5-3E53-4556-A1A9-9020BDE571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E1C0E39B-4863-4518-BB4E-6AE2907CCFB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E885AB33-3C83-45A5-92FB-D320D96E64A4}"/>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F72F7CA9-56C3-42CC-BDD8-285072B2CB35}"/>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9BEB9B22-0B25-4896-B414-F80B1A929F9C}"/>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675F73EB-8030-49B3-89E9-F7158ABD62B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BC07635E-B969-4C67-8447-3B636B61BC16}"/>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5CFBF933-482E-4446-8E7A-FA622F06DEB6}"/>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CF9DBBBA-99C4-4AFD-82F6-4918A033E53F}"/>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2735EC5F-BCDB-4981-ABD4-0B62808E757D}"/>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Automatisation</a:t>
            </a:r>
            <a:r>
              <a:rPr lang="en-US" sz="2800" dirty="0"/>
              <a:t> et </a:t>
            </a:r>
            <a:r>
              <a:rPr lang="en-US" sz="2800" dirty="0" err="1"/>
              <a:t>préparation</a:t>
            </a:r>
            <a:r>
              <a:rPr lang="en-US" sz="2800" dirty="0"/>
              <a:t> des </a:t>
            </a:r>
            <a:r>
              <a:rPr lang="en-US" sz="2800" dirty="0" err="1"/>
              <a:t>écritures</a:t>
            </a:r>
            <a:r>
              <a:rPr lang="en-US" sz="2800" dirty="0"/>
              <a:t> de </a:t>
            </a:r>
            <a:r>
              <a:rPr lang="en-US" sz="2800" dirty="0" err="1"/>
              <a:t>paie</a:t>
            </a:r>
            <a:endParaRPr lang="fr-FR" sz="2800" dirty="0"/>
          </a:p>
        </p:txBody>
      </p:sp>
      <p:sp>
        <p:nvSpPr>
          <p:cNvPr id="3" name="Text Placeholder 2"/>
          <p:cNvSpPr>
            <a:spLocks noGrp="1"/>
          </p:cNvSpPr>
          <p:nvPr>
            <p:ph type="body" sz="quarter" idx="14"/>
          </p:nvPr>
        </p:nvSpPr>
        <p:spPr>
          <a:xfrm>
            <a:off x="533400" y="2081722"/>
            <a:ext cx="12679308" cy="1269853"/>
          </a:xfrm>
        </p:spPr>
        <p:txBody>
          <a:bodyPr>
            <a:noAutofit/>
          </a:bodyPr>
          <a:lstStyle/>
          <a:p>
            <a:pPr algn="just"/>
            <a:r>
              <a:rPr lang="fr-FR" sz="2200" dirty="0"/>
              <a:t>Cette activité consiste à réceptionner des fiches de paie chaque mois , </a:t>
            </a:r>
            <a:r>
              <a:rPr lang="fr-FR" sz="2200" dirty="0">
                <a:solidFill>
                  <a:prstClr val="black"/>
                </a:solidFill>
              </a:rPr>
              <a:t>générer le fichier</a:t>
            </a:r>
            <a:r>
              <a:rPr lang="fr-FR" sz="2200" dirty="0"/>
              <a:t> à importer sur Sage , l’alimenter par les données reçu en les traduisant et vérifier si les sommes des montants saisie sont correctes. Dès finalisation, le robot envoie une communication au comptable pour l’informer que le fichier et prêt à l’importation sur Sage et transmet un rapport .</a:t>
            </a:r>
          </a:p>
        </p:txBody>
      </p:sp>
      <p:sp>
        <p:nvSpPr>
          <p:cNvPr id="4" name="Text Placeholder 3"/>
          <p:cNvSpPr>
            <a:spLocks noGrp="1"/>
          </p:cNvSpPr>
          <p:nvPr>
            <p:ph type="body" sz="quarter" idx="15"/>
          </p:nvPr>
        </p:nvSpPr>
        <p:spPr/>
        <p:txBody>
          <a:bodyPr/>
          <a:lstStyle/>
          <a:p>
            <a:pPr>
              <a:buNone/>
            </a:pPr>
            <a:r>
              <a:rPr lang="fr-FR" sz="1600" dirty="0"/>
              <a:t>2 -3 heures /mois</a:t>
            </a:r>
          </a:p>
        </p:txBody>
      </p:sp>
      <p:sp>
        <p:nvSpPr>
          <p:cNvPr id="5" name="Text Placeholder 4"/>
          <p:cNvSpPr>
            <a:spLocks noGrp="1"/>
          </p:cNvSpPr>
          <p:nvPr>
            <p:ph type="body" sz="quarter" idx="19"/>
          </p:nvPr>
        </p:nvSpPr>
        <p:spPr/>
        <p:txBody>
          <a:bodyPr>
            <a:noAutofit/>
          </a:bodyPr>
          <a:lstStyle/>
          <a:p>
            <a:pPr marL="204611" indent="-204611"/>
            <a:r>
              <a:rPr lang="fr-FR" sz="1800" b="1" dirty="0"/>
              <a:t>Implication des métiers</a:t>
            </a:r>
            <a:r>
              <a:rPr lang="fr-FR" sz="1800" dirty="0"/>
              <a:t>: mobilisation forte des métiers</a:t>
            </a:r>
          </a:p>
          <a:p>
            <a:pPr marL="204611" indent="-204611"/>
            <a:r>
              <a:rPr lang="fr-FR" sz="1800" b="1" dirty="0"/>
              <a:t>Optimisation du processus </a:t>
            </a:r>
            <a:r>
              <a:rPr lang="fr-FR" sz="1800" dirty="0"/>
              <a:t>: automatiser le processus mensuel.</a:t>
            </a:r>
          </a:p>
          <a:p>
            <a:pPr marL="204611" indent="-204611"/>
            <a:r>
              <a:rPr lang="fr-FR" sz="1800" b="1" dirty="0"/>
              <a:t>Gestion de la capacité :</a:t>
            </a:r>
            <a:r>
              <a:rPr lang="fr-FR" sz="1800" dirty="0"/>
              <a:t> Meilleure gestion des volumes et exceptions</a:t>
            </a:r>
          </a:p>
          <a:p>
            <a:pPr marL="204611" indent="-204611"/>
            <a:r>
              <a:rPr lang="fr-FR" sz="1800" b="1" dirty="0"/>
              <a:t>Réutilisabilité : </a:t>
            </a:r>
            <a:r>
              <a:rPr lang="fr-FR" sz="1800" dirty="0"/>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600" dirty="0"/>
              <a:t>1 - 2 minutes</a:t>
            </a:r>
          </a:p>
        </p:txBody>
      </p:sp>
      <p:sp>
        <p:nvSpPr>
          <p:cNvPr id="8" name="Text Placeholder 7"/>
          <p:cNvSpPr>
            <a:spLocks noGrp="1"/>
          </p:cNvSpPr>
          <p:nvPr>
            <p:ph type="body" sz="quarter" idx="21"/>
          </p:nvPr>
        </p:nvSpPr>
        <p:spPr>
          <a:xfrm>
            <a:off x="15402547" y="4114178"/>
            <a:ext cx="2108059" cy="775000"/>
          </a:xfrm>
        </p:spPr>
        <p:txBody>
          <a:bodyPr vert="horz" wrap="none" lIns="0" tIns="106080" rIns="0" bIns="106080" rtlCol="0" anchor="ctr" anchorCtr="0">
            <a:noAutofit/>
          </a:bodyPr>
          <a:lstStyle/>
          <a:p>
            <a:pPr>
              <a:buNone/>
            </a:pPr>
            <a:r>
              <a:rPr lang="fr-FR" sz="1600" dirty="0"/>
              <a:t>    0,02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dirty="0">
                          <a:solidFill>
                            <a:schemeClr val="accent1"/>
                          </a:solidFill>
                          <a:sym typeface="Wingdings" panose="05000000000000000000" pitchFamily="2" charset="2"/>
                        </a:rPr>
                        <a:t></a:t>
                      </a:r>
                      <a:r>
                        <a:rPr lang="fr-FR" sz="1400" i="0" dirty="0">
                          <a:solidFill>
                            <a:schemeClr val="accent1">
                              <a:lumMod val="40000"/>
                              <a:lumOff val="60000"/>
                            </a:schemeClr>
                          </a:solidFill>
                          <a:sym typeface="Wingdings" panose="05000000000000000000" pitchFamily="2" charset="2"/>
                        </a:rPr>
                        <a:t></a:t>
                      </a:r>
                      <a:endParaRPr lang="fr-FR" sz="14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p>
                      <a:pPr algn="ctr"/>
                      <a:r>
                        <a:rPr lang="fr-FR" sz="1200" i="0" dirty="0">
                          <a:solidFill>
                            <a:schemeClr val="tx1">
                              <a:lumMod val="50000"/>
                              <a:lumOff val="50000"/>
                            </a:schemeClr>
                          </a:solidFill>
                          <a:sym typeface="Wingdings" panose="05000000000000000000" pitchFamily="2" charset="2"/>
                        </a:rPr>
                        <a:t> </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dirty="0">
                          <a:solidFill>
                            <a:schemeClr val="accent1"/>
                          </a:solidFill>
                          <a:sym typeface="Wingdings" panose="05000000000000000000" pitchFamily="2" charset="2"/>
                        </a:rPr>
                        <a:t></a:t>
                      </a:r>
                      <a:r>
                        <a:rPr lang="fr-FR" sz="1200" i="0" kern="1200" dirty="0">
                          <a:solidFill>
                            <a:schemeClr val="accent1"/>
                          </a:solidFill>
                          <a:latin typeface="+mn-lt"/>
                          <a:ea typeface="+mn-ea"/>
                          <a:cs typeface="+mn-cs"/>
                          <a:sym typeface="Wingdings" panose="05000000000000000000" pitchFamily="2" charset="2"/>
                        </a:rPr>
                        <a:t></a:t>
                      </a:r>
                      <a:r>
                        <a:rPr lang="fr-FR" sz="1200" i="0" kern="1200" dirty="0">
                          <a:solidFill>
                            <a:schemeClr val="accent1">
                              <a:lumMod val="40000"/>
                              <a:lumOff val="60000"/>
                            </a:schemeClr>
                          </a:solidFill>
                          <a:latin typeface="+mn-lt"/>
                          <a:ea typeface="+mn-ea"/>
                          <a:cs typeface="+mn-cs"/>
                          <a:sym typeface="Wingdings" panose="05000000000000000000" pitchFamily="2" charset="2"/>
                        </a:rPr>
                        <a:t></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3635856" y="6630570"/>
            <a:ext cx="2028693" cy="113423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mj-lt"/>
              </a:rPr>
              <a:t>Générer les fichier intermédiaire Word et csv pour extraire les données.</a:t>
            </a:r>
          </a:p>
        </p:txBody>
      </p:sp>
      <p:sp>
        <p:nvSpPr>
          <p:cNvPr id="32" name="Rectangle à coins arrondis 3"/>
          <p:cNvSpPr/>
          <p:nvPr/>
        </p:nvSpPr>
        <p:spPr>
          <a:xfrm>
            <a:off x="5922225" y="6628077"/>
            <a:ext cx="2028693"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600" dirty="0">
                <a:solidFill>
                  <a:prstClr val="black"/>
                </a:solidFill>
                <a:latin typeface="+mj-lt"/>
              </a:rPr>
              <a:t>Comparaison du résultats obtenus avec le fichier qui contient le total des sommes</a:t>
            </a:r>
          </a:p>
        </p:txBody>
      </p:sp>
      <p:sp>
        <p:nvSpPr>
          <p:cNvPr id="34" name="Rectangle à coins arrondis 3"/>
          <p:cNvSpPr/>
          <p:nvPr/>
        </p:nvSpPr>
        <p:spPr>
          <a:xfrm>
            <a:off x="8349748" y="6628077"/>
            <a:ext cx="1987335"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Enregistrer les fichiers Excel sur le chemin de sortie.</a:t>
            </a:r>
          </a:p>
        </p:txBody>
      </p:sp>
      <p:sp>
        <p:nvSpPr>
          <p:cNvPr id="42" name="Rectangle à coins arrondis 3"/>
          <p:cNvSpPr/>
          <p:nvPr/>
        </p:nvSpPr>
        <p:spPr>
          <a:xfrm>
            <a:off x="10799795" y="6628077"/>
            <a:ext cx="1852063" cy="1146612"/>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Envoyer le rapport et les fichiers à importer sur Sage.</a:t>
            </a:r>
            <a:endParaRPr lang="fr-FR" dirty="0">
              <a:solidFill>
                <a:srgbClr val="313131"/>
              </a:solidFill>
              <a:latin typeface="+mj-lt"/>
            </a:endParaRPr>
          </a:p>
        </p:txBody>
      </p:sp>
      <p:sp>
        <p:nvSpPr>
          <p:cNvPr id="49" name="Rectangle à coins arrondis 3"/>
          <p:cNvSpPr/>
          <p:nvPr/>
        </p:nvSpPr>
        <p:spPr>
          <a:xfrm>
            <a:off x="1219200" y="6628077"/>
            <a:ext cx="2028693" cy="1136727"/>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Verdana"/>
              </a:rPr>
              <a:t>Récupérer les fichiers PDF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156" y="7918225"/>
            <a:ext cx="502532" cy="4934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657429" y="7915601"/>
            <a:ext cx="502532" cy="502532"/>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11338061" y="7883304"/>
            <a:ext cx="899765" cy="480656"/>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1089209" y="7975726"/>
            <a:ext cx="380181" cy="380181"/>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28</a:t>
            </a:fld>
            <a:endParaRPr lang="fr-FR" sz="776" dirty="0"/>
          </a:p>
        </p:txBody>
      </p:sp>
      <p:pic>
        <p:nvPicPr>
          <p:cNvPr id="22" name="Picture 21">
            <a:extLst>
              <a:ext uri="{FF2B5EF4-FFF2-40B4-BE49-F238E27FC236}">
                <a16:creationId xmlns:a16="http://schemas.microsoft.com/office/drawing/2014/main" id="{21F7C73A-065E-4AEA-8102-E7DED507A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7004" y="7918225"/>
            <a:ext cx="550037" cy="554437"/>
          </a:xfrm>
          <a:prstGeom prst="rect">
            <a:avLst/>
          </a:prstGeom>
        </p:spPr>
      </p:pic>
      <p:pic>
        <p:nvPicPr>
          <p:cNvPr id="23" name="Picture 22">
            <a:extLst>
              <a:ext uri="{FF2B5EF4-FFF2-40B4-BE49-F238E27FC236}">
                <a16:creationId xmlns:a16="http://schemas.microsoft.com/office/drawing/2014/main" id="{B01F8C7E-7719-4CC4-888A-ED8280C59AB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144000" y="7974104"/>
            <a:ext cx="502533" cy="459778"/>
          </a:xfrm>
          <a:prstGeom prst="rect">
            <a:avLst/>
          </a:prstGeom>
        </p:spPr>
      </p:pic>
      <p:pic>
        <p:nvPicPr>
          <p:cNvPr id="24" name="Image 29">
            <a:extLst>
              <a:ext uri="{FF2B5EF4-FFF2-40B4-BE49-F238E27FC236}">
                <a16:creationId xmlns:a16="http://schemas.microsoft.com/office/drawing/2014/main" id="{F20CD84B-F51C-4536-9363-5B3555CF5B4C}"/>
              </a:ext>
            </a:extLst>
          </p:cNvPr>
          <p:cNvPicPr>
            <a:picLocks noChangeAspect="1"/>
          </p:cNvPicPr>
          <p:nvPr/>
        </p:nvPicPr>
        <p:blipFill>
          <a:blip r:embed="rId10"/>
          <a:stretch>
            <a:fillRect/>
          </a:stretch>
        </p:blipFill>
        <p:spPr>
          <a:xfrm>
            <a:off x="6745202" y="7854947"/>
            <a:ext cx="550036" cy="641353"/>
          </a:xfrm>
          <a:prstGeom prst="rect">
            <a:avLst/>
          </a:prstGeom>
          <a:noFill/>
          <a:ln cap="flat">
            <a:noFill/>
          </a:ln>
        </p:spPr>
      </p:pic>
    </p:spTree>
    <p:extLst>
      <p:ext uri="{BB962C8B-B14F-4D97-AF65-F5344CB8AC3E}">
        <p14:creationId xmlns:p14="http://schemas.microsoft.com/office/powerpoint/2010/main" val="15937341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2"/>
          <a:srcRect/>
          <a:stretch>
            <a:fillRect/>
          </a:stretch>
        </p:blipFill>
        <p:spPr>
          <a:xfrm>
            <a:off x="12486446" y="1541364"/>
            <a:ext cx="1084710" cy="1084710"/>
          </a:xfrm>
          <a:prstGeom prst="rect">
            <a:avLst/>
          </a:prstGeom>
        </p:spPr>
      </p:pic>
      <p:pic>
        <p:nvPicPr>
          <p:cNvPr id="25" name="Picture 4">
            <a:extLst>
              <a:ext uri="{FF2B5EF4-FFF2-40B4-BE49-F238E27FC236}">
                <a16:creationId xmlns:a16="http://schemas.microsoft.com/office/drawing/2014/main" id="{9C933AFB-97A4-423D-8694-9A5D285583D7}"/>
              </a:ext>
            </a:extLst>
          </p:cNvPr>
          <p:cNvPicPr>
            <a:picLocks noChangeAspect="1"/>
          </p:cNvPicPr>
          <p:nvPr/>
        </p:nvPicPr>
        <p:blipFill rotWithShape="1">
          <a:blip r:embed="rId3"/>
          <a:srcRect b="28603"/>
          <a:stretch/>
        </p:blipFill>
        <p:spPr>
          <a:xfrm>
            <a:off x="538348" y="4053698"/>
            <a:ext cx="8224652" cy="4738422"/>
          </a:xfrm>
          <a:prstGeom prst="rect">
            <a:avLst/>
          </a:prstGeom>
          <a:solidFill>
            <a:schemeClr val="accent2"/>
          </a:solidFill>
          <a:ln w="9525">
            <a:solidFill>
              <a:schemeClr val="tx1">
                <a:lumMod val="50000"/>
                <a:lumOff val="50000"/>
              </a:schemeClr>
            </a:solidFill>
          </a:ln>
        </p:spPr>
      </p:pic>
      <p:sp>
        <p:nvSpPr>
          <p:cNvPr id="29" name="Slide Number Placeholder 28">
            <a:extLst>
              <a:ext uri="{FF2B5EF4-FFF2-40B4-BE49-F238E27FC236}">
                <a16:creationId xmlns:a16="http://schemas.microsoft.com/office/drawing/2014/main" id="{6CAC439D-9632-47FE-9340-A351BF18A561}"/>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30" name="AutoShape 2">
            <a:extLst>
              <a:ext uri="{FF2B5EF4-FFF2-40B4-BE49-F238E27FC236}">
                <a16:creationId xmlns:a16="http://schemas.microsoft.com/office/drawing/2014/main" id="{AB04EB38-87E4-4CC9-A4F4-E51E64C0342D}"/>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FC9D5566-8040-40C7-8D05-FEDD2769CBBD}"/>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12A7E6C3-7AEC-4808-8B26-48CF49D06DCA}"/>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293D2C12-72A1-4772-89A2-DE65B9B38542}"/>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4E15703A-67F7-4877-AFB6-A3B19F56DC31}"/>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3E48E4D-A453-4992-AA7E-A55FE5A61E85}"/>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24BC67A2-003A-4429-8A69-745283E2114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0B07A09B-866C-4BD1-9697-137E08DBE7D4}"/>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AA7C195-8967-497B-B997-843C8BEB46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0DD60217-7AF7-4F34-84CF-93FC37DADA86}"/>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34F7F5AC-5868-46BC-90F6-ACEAEA2796D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66543DEB-872A-4A93-A6B4-85D1662156C7}"/>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04C516E6-1544-4EC3-84EA-F6C1BAC060B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25F9F606-063D-447F-A3F1-BAA42AD05F21}"/>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080E4DFF-6D3A-41DF-A102-A2AFAE4F1D02}"/>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2A7AA7DA-A1E9-4FD8-A137-39A800A89120}"/>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26A78D1E-E2D1-48CB-87F9-DBDF55B0585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606CF1A9-BE6B-47AC-B62E-6316820014BD}"/>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3520CCEA-B4B9-427B-AB86-0A352703D38B}"/>
              </a:ext>
            </a:extLst>
          </p:cNvPr>
          <p:cNvPicPr>
            <a:picLocks noChangeAspect="1"/>
          </p:cNvPicPr>
          <p:nvPr/>
        </p:nvPicPr>
        <p:blipFill>
          <a:blip r:embed="rId4"/>
          <a:stretch>
            <a:fillRect/>
          </a:stretch>
        </p:blipFill>
        <p:spPr>
          <a:xfrm>
            <a:off x="12310530" y="1195679"/>
            <a:ext cx="1066800" cy="1270747"/>
          </a:xfrm>
          <a:prstGeom prst="rect">
            <a:avLst/>
          </a:prstGeom>
        </p:spPr>
      </p:pic>
      <p:sp>
        <p:nvSpPr>
          <p:cNvPr id="27" name="TextBox 20">
            <a:extLst>
              <a:ext uri="{FF2B5EF4-FFF2-40B4-BE49-F238E27FC236}">
                <a16:creationId xmlns:a16="http://schemas.microsoft.com/office/drawing/2014/main" id="{284CCD58-CA99-4426-B8AF-E4DEBD9BB331}"/>
              </a:ext>
            </a:extLst>
          </p:cNvPr>
          <p:cNvSpPr txBox="1"/>
          <p:nvPr/>
        </p:nvSpPr>
        <p:spPr>
          <a:xfrm>
            <a:off x="1791377" y="2379299"/>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8" name="Picture 17">
            <a:extLst>
              <a:ext uri="{FF2B5EF4-FFF2-40B4-BE49-F238E27FC236}">
                <a16:creationId xmlns:a16="http://schemas.microsoft.com/office/drawing/2014/main" id="{A3DA1E47-85F4-46F8-A6DD-C832ECA00198}"/>
              </a:ext>
            </a:extLst>
          </p:cNvPr>
          <p:cNvPicPr>
            <a:picLocks noChangeAspect="1"/>
          </p:cNvPicPr>
          <p:nvPr/>
        </p:nvPicPr>
        <p:blipFill>
          <a:blip r:embed="rId5">
            <a:alphaModFix amt="52000"/>
          </a:blip>
          <a:srcRect/>
          <a:stretch>
            <a:fillRect/>
          </a:stretch>
        </p:blipFill>
        <p:spPr>
          <a:xfrm>
            <a:off x="690502" y="1678535"/>
            <a:ext cx="283987" cy="464602"/>
          </a:xfrm>
          <a:prstGeom prst="rect">
            <a:avLst/>
          </a:prstGeom>
        </p:spPr>
      </p:pic>
      <p:sp>
        <p:nvSpPr>
          <p:cNvPr id="49" name="TextBox 24">
            <a:extLst>
              <a:ext uri="{FF2B5EF4-FFF2-40B4-BE49-F238E27FC236}">
                <a16:creationId xmlns:a16="http://schemas.microsoft.com/office/drawing/2014/main" id="{30050027-3DBE-44A7-8AB3-AB6038A3698E}"/>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pic>
        <p:nvPicPr>
          <p:cNvPr id="50" name="Picture 49">
            <a:extLst>
              <a:ext uri="{FF2B5EF4-FFF2-40B4-BE49-F238E27FC236}">
                <a16:creationId xmlns:a16="http://schemas.microsoft.com/office/drawing/2014/main" id="{47124387-92B2-46B6-A95C-FED30BF79643}"/>
              </a:ext>
            </a:extLst>
          </p:cNvPr>
          <p:cNvPicPr>
            <a:picLocks noChangeAspect="1"/>
          </p:cNvPicPr>
          <p:nvPr/>
        </p:nvPicPr>
        <p:blipFill rotWithShape="1">
          <a:blip r:embed="rId6"/>
          <a:srcRect b="24540"/>
          <a:stretch/>
        </p:blipFill>
        <p:spPr>
          <a:xfrm>
            <a:off x="9367010" y="4053698"/>
            <a:ext cx="8382642" cy="4738422"/>
          </a:xfrm>
          <a:prstGeom prst="rect">
            <a:avLst/>
          </a:prstGeom>
          <a:ln>
            <a:solidFill>
              <a:schemeClr val="tx1">
                <a:lumMod val="50000"/>
                <a:lumOff val="50000"/>
              </a:schemeClr>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5867400" y="4610100"/>
            <a:ext cx="8108798"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Contexte</a:t>
            </a:r>
            <a:r>
              <a:rPr lang="en-US" sz="6984" dirty="0">
                <a:solidFill>
                  <a:srgbClr val="80A600"/>
                </a:solidFill>
                <a:latin typeface="Arimo Bold"/>
              </a:rPr>
              <a:t> general du </a:t>
            </a:r>
            <a:r>
              <a:rPr lang="en-US" sz="6984" dirty="0" err="1">
                <a:solidFill>
                  <a:srgbClr val="80A600"/>
                </a:solidFill>
                <a:latin typeface="Arimo Bold"/>
              </a:rPr>
              <a:t>projet</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623731" y="4851807"/>
            <a:ext cx="593610" cy="971144"/>
          </a:xfrm>
          <a:prstGeom prst="rect">
            <a:avLst/>
          </a:prstGeom>
        </p:spPr>
      </p:pic>
      <p:sp>
        <p:nvSpPr>
          <p:cNvPr id="23" name="AutoShape 2">
            <a:extLst>
              <a:ext uri="{FF2B5EF4-FFF2-40B4-BE49-F238E27FC236}">
                <a16:creationId xmlns:a16="http://schemas.microsoft.com/office/drawing/2014/main" id="{7B6A5AAE-33F2-4182-9CCC-2D39BEA45787}"/>
              </a:ext>
            </a:extLst>
          </p:cNvPr>
          <p:cNvSpPr/>
          <p:nvPr/>
        </p:nvSpPr>
        <p:spPr>
          <a:xfrm>
            <a:off x="0" y="0"/>
            <a:ext cx="3656202" cy="2587428"/>
          </a:xfrm>
          <a:prstGeom prst="rect">
            <a:avLst/>
          </a:prstGeom>
          <a:solidFill>
            <a:srgbClr val="9AC026"/>
          </a:solidFill>
        </p:spPr>
      </p:sp>
      <p:sp>
        <p:nvSpPr>
          <p:cNvPr id="24" name="AutoShape 3">
            <a:extLst>
              <a:ext uri="{FF2B5EF4-FFF2-40B4-BE49-F238E27FC236}">
                <a16:creationId xmlns:a16="http://schemas.microsoft.com/office/drawing/2014/main" id="{DA0CB1AA-2C76-450C-A27D-BF9B82A79A2F}"/>
              </a:ext>
            </a:extLst>
          </p:cNvPr>
          <p:cNvSpPr/>
          <p:nvPr/>
        </p:nvSpPr>
        <p:spPr>
          <a:xfrm>
            <a:off x="3656202"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579586F5-D21C-4432-B159-B46325CE5C0A}"/>
              </a:ext>
            </a:extLst>
          </p:cNvPr>
          <p:cNvSpPr/>
          <p:nvPr/>
        </p:nvSpPr>
        <p:spPr>
          <a:xfrm>
            <a:off x="7315899" y="0"/>
            <a:ext cx="3656202" cy="1301806"/>
          </a:xfrm>
          <a:prstGeom prst="rect">
            <a:avLst/>
          </a:prstGeom>
          <a:solidFill>
            <a:srgbClr val="9AC026">
              <a:alpha val="80000"/>
            </a:srgbClr>
          </a:solidFill>
        </p:spPr>
      </p:sp>
      <p:sp>
        <p:nvSpPr>
          <p:cNvPr id="26" name="AutoShape 5">
            <a:extLst>
              <a:ext uri="{FF2B5EF4-FFF2-40B4-BE49-F238E27FC236}">
                <a16:creationId xmlns:a16="http://schemas.microsoft.com/office/drawing/2014/main" id="{8127986A-71CA-41E3-8B63-CE27BA5A806F}"/>
              </a:ext>
            </a:extLst>
          </p:cNvPr>
          <p:cNvSpPr/>
          <p:nvPr/>
        </p:nvSpPr>
        <p:spPr>
          <a:xfrm>
            <a:off x="10972101" y="0"/>
            <a:ext cx="3656202" cy="1301806"/>
          </a:xfrm>
          <a:prstGeom prst="rect">
            <a:avLst/>
          </a:prstGeom>
          <a:solidFill>
            <a:srgbClr val="9AC026">
              <a:alpha val="80784"/>
            </a:srgbClr>
          </a:solidFill>
        </p:spPr>
      </p:sp>
      <p:sp>
        <p:nvSpPr>
          <p:cNvPr id="27" name="AutoShape 6">
            <a:extLst>
              <a:ext uri="{FF2B5EF4-FFF2-40B4-BE49-F238E27FC236}">
                <a16:creationId xmlns:a16="http://schemas.microsoft.com/office/drawing/2014/main" id="{062B7F31-FF71-4566-BF23-379F5DA76808}"/>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90A77D69-484A-43AD-A752-4F0B85B24A65}"/>
              </a:ext>
            </a:extLst>
          </p:cNvPr>
          <p:cNvGrpSpPr/>
          <p:nvPr/>
        </p:nvGrpSpPr>
        <p:grpSpPr>
          <a:xfrm rot="5400000">
            <a:off x="3033874" y="468439"/>
            <a:ext cx="1301806" cy="364929"/>
            <a:chOff x="0" y="0"/>
            <a:chExt cx="2038705" cy="571500"/>
          </a:xfrm>
        </p:grpSpPr>
        <p:sp>
          <p:nvSpPr>
            <p:cNvPr id="29" name="Freeform 8">
              <a:extLst>
                <a:ext uri="{FF2B5EF4-FFF2-40B4-BE49-F238E27FC236}">
                  <a16:creationId xmlns:a16="http://schemas.microsoft.com/office/drawing/2014/main" id="{A3A4B344-738F-4EA9-B675-FD2CDF23DE5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56100166-191E-44BC-9422-50B5CA8673B4}"/>
              </a:ext>
            </a:extLst>
          </p:cNvPr>
          <p:cNvGrpSpPr/>
          <p:nvPr/>
        </p:nvGrpSpPr>
        <p:grpSpPr>
          <a:xfrm rot="5400000">
            <a:off x="6664996" y="468439"/>
            <a:ext cx="1301806" cy="364929"/>
            <a:chOff x="0" y="0"/>
            <a:chExt cx="2038705" cy="571500"/>
          </a:xfrm>
        </p:grpSpPr>
        <p:sp>
          <p:nvSpPr>
            <p:cNvPr id="31" name="Freeform 10">
              <a:extLst>
                <a:ext uri="{FF2B5EF4-FFF2-40B4-BE49-F238E27FC236}">
                  <a16:creationId xmlns:a16="http://schemas.microsoft.com/office/drawing/2014/main" id="{247655DE-EC40-439E-AA52-371D61986526}"/>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9CA02B76-7CCB-43EE-BD1C-493F7CBDFD33}"/>
              </a:ext>
            </a:extLst>
          </p:cNvPr>
          <p:cNvGrpSpPr/>
          <p:nvPr/>
        </p:nvGrpSpPr>
        <p:grpSpPr>
          <a:xfrm rot="5400000">
            <a:off x="10321198" y="468439"/>
            <a:ext cx="1301806" cy="364929"/>
            <a:chOff x="0" y="0"/>
            <a:chExt cx="2038705" cy="571500"/>
          </a:xfrm>
        </p:grpSpPr>
        <p:sp>
          <p:nvSpPr>
            <p:cNvPr id="33" name="Freeform 12">
              <a:extLst>
                <a:ext uri="{FF2B5EF4-FFF2-40B4-BE49-F238E27FC236}">
                  <a16:creationId xmlns:a16="http://schemas.microsoft.com/office/drawing/2014/main" id="{FDE40E15-62FE-49CE-8A01-9AF3CFD1E8C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D7DD551A-9824-490D-A8EC-6A5628390899}"/>
              </a:ext>
            </a:extLst>
          </p:cNvPr>
          <p:cNvGrpSpPr/>
          <p:nvPr/>
        </p:nvGrpSpPr>
        <p:grpSpPr>
          <a:xfrm rot="5400000">
            <a:off x="13977399" y="468439"/>
            <a:ext cx="1301806" cy="364929"/>
            <a:chOff x="0" y="0"/>
            <a:chExt cx="2038705" cy="571500"/>
          </a:xfrm>
        </p:grpSpPr>
        <p:sp>
          <p:nvSpPr>
            <p:cNvPr id="35" name="Freeform 14">
              <a:extLst>
                <a:ext uri="{FF2B5EF4-FFF2-40B4-BE49-F238E27FC236}">
                  <a16:creationId xmlns:a16="http://schemas.microsoft.com/office/drawing/2014/main" id="{FD6092AB-CAF9-4C21-955C-60A44D0F2AD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15">
            <a:extLst>
              <a:ext uri="{FF2B5EF4-FFF2-40B4-BE49-F238E27FC236}">
                <a16:creationId xmlns:a16="http://schemas.microsoft.com/office/drawing/2014/main" id="{DD3E6C78-87B6-47BE-98C4-30684BDAF835}"/>
              </a:ext>
            </a:extLst>
          </p:cNvPr>
          <p:cNvPicPr>
            <a:picLocks noChangeAspect="1"/>
          </p:cNvPicPr>
          <p:nvPr/>
        </p:nvPicPr>
        <p:blipFill>
          <a:blip r:embed="rId3"/>
          <a:srcRect/>
          <a:stretch>
            <a:fillRect/>
          </a:stretch>
        </p:blipFill>
        <p:spPr>
          <a:xfrm>
            <a:off x="1177703" y="1391409"/>
            <a:ext cx="1065114" cy="1065114"/>
          </a:xfrm>
          <a:prstGeom prst="rect">
            <a:avLst/>
          </a:prstGeom>
        </p:spPr>
      </p:pic>
      <p:sp>
        <p:nvSpPr>
          <p:cNvPr id="37" name="TextBox 58">
            <a:extLst>
              <a:ext uri="{FF2B5EF4-FFF2-40B4-BE49-F238E27FC236}">
                <a16:creationId xmlns:a16="http://schemas.microsoft.com/office/drawing/2014/main" id="{F69217EC-DE1C-4ADE-ADE6-A0680FE93764}"/>
              </a:ext>
            </a:extLst>
          </p:cNvPr>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38" name="TextBox 59">
            <a:extLst>
              <a:ext uri="{FF2B5EF4-FFF2-40B4-BE49-F238E27FC236}">
                <a16:creationId xmlns:a16="http://schemas.microsoft.com/office/drawing/2014/main" id="{BBAE99CA-209E-49CB-B24C-70AD80E326C3}"/>
              </a:ext>
            </a:extLst>
          </p:cNvPr>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39" name="TextBox 60">
            <a:extLst>
              <a:ext uri="{FF2B5EF4-FFF2-40B4-BE49-F238E27FC236}">
                <a16:creationId xmlns:a16="http://schemas.microsoft.com/office/drawing/2014/main" id="{7B93C69E-760A-4229-A1F3-33579706B225}"/>
              </a:ext>
            </a:extLst>
          </p:cNvPr>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68">
            <a:extLst>
              <a:ext uri="{FF2B5EF4-FFF2-40B4-BE49-F238E27FC236}">
                <a16:creationId xmlns:a16="http://schemas.microsoft.com/office/drawing/2014/main" id="{FD12307E-62B5-4A74-BE9C-4D7278C07256}"/>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69">
            <a:extLst>
              <a:ext uri="{FF2B5EF4-FFF2-40B4-BE49-F238E27FC236}">
                <a16:creationId xmlns:a16="http://schemas.microsoft.com/office/drawing/2014/main" id="{0EC233C1-0CB1-410D-89F8-E5610929D667}"/>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Slide Number Placeholder 44">
            <a:extLst>
              <a:ext uri="{FF2B5EF4-FFF2-40B4-BE49-F238E27FC236}">
                <a16:creationId xmlns:a16="http://schemas.microsoft.com/office/drawing/2014/main" id="{EF1F750E-3837-45E7-BB51-28B98B0093C2}"/>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277018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7">
            <a:extLst>
              <a:ext uri="{FF2B5EF4-FFF2-40B4-BE49-F238E27FC236}">
                <a16:creationId xmlns:a16="http://schemas.microsoft.com/office/drawing/2014/main" id="{03371767-D685-4DC5-B0D2-AC8427C42A5E}"/>
              </a:ext>
            </a:extLst>
          </p:cNvPr>
          <p:cNvSpPr/>
          <p:nvPr/>
        </p:nvSpPr>
        <p:spPr>
          <a:xfrm>
            <a:off x="14622671" y="0"/>
            <a:ext cx="3656202" cy="2587428"/>
          </a:xfrm>
          <a:prstGeom prst="rect">
            <a:avLst/>
          </a:prstGeom>
          <a:solidFill>
            <a:srgbClr val="9AC026"/>
          </a:solidFill>
        </p:spPr>
      </p:sp>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8" name="AutoShape 8"/>
          <p:cNvSpPr/>
          <p:nvPr/>
        </p:nvSpPr>
        <p:spPr>
          <a:xfrm>
            <a:off x="10981213" y="0"/>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50399" y="468438"/>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25" name="TextBox 25"/>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6" name="TextBox 26"/>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7" name="TextBox 27"/>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8" name="TextBox 28"/>
          <p:cNvSpPr txBox="1"/>
          <p:nvPr/>
        </p:nvSpPr>
        <p:spPr>
          <a:xfrm>
            <a:off x="11182964" y="176155"/>
            <a:ext cx="3354686" cy="838948"/>
          </a:xfrm>
          <a:prstGeom prst="rect">
            <a:avLst/>
          </a:prstGeom>
        </p:spPr>
        <p:txBody>
          <a:bodyPr wrap="square" lIns="0" tIns="0" rIns="0" bIns="0" rtlCol="0" anchor="t">
            <a:spAutoFit/>
          </a:bodyPr>
          <a:lstStyle/>
          <a:p>
            <a:pPr algn="ctr">
              <a:lnSpc>
                <a:spcPts val="3354"/>
              </a:lnSpc>
              <a:spcBef>
                <a:spcPct val="0"/>
              </a:spcBef>
            </a:pPr>
            <a:r>
              <a:rPr lang="en-US" sz="2600" spc="101" dirty="0" err="1">
                <a:solidFill>
                  <a:srgbClr val="FFFFFF"/>
                </a:solidFill>
                <a:latin typeface="Arimo"/>
              </a:rPr>
              <a:t>Tâches</a:t>
            </a:r>
            <a:r>
              <a:rPr lang="en-US" sz="2600" spc="101" dirty="0">
                <a:solidFill>
                  <a:srgbClr val="FFFFFF"/>
                </a:solidFill>
                <a:latin typeface="Arimo"/>
              </a:rPr>
              <a:t> </a:t>
            </a:r>
            <a:r>
              <a:rPr lang="en-US" sz="2600" spc="101" dirty="0" err="1">
                <a:solidFill>
                  <a:srgbClr val="FFFFFF"/>
                </a:solidFill>
                <a:latin typeface="Arimo"/>
              </a:rPr>
              <a:t>supplémentaires</a:t>
            </a:r>
            <a:endParaRPr lang="en-US" sz="2600" spc="101" dirty="0">
              <a:solidFill>
                <a:srgbClr val="FFFFFF"/>
              </a:solidFill>
              <a:latin typeface="Arimo"/>
            </a:endParaRPr>
          </a:p>
        </p:txBody>
      </p:sp>
      <p:sp>
        <p:nvSpPr>
          <p:cNvPr id="35" name="TextBox 29">
            <a:extLst>
              <a:ext uri="{FF2B5EF4-FFF2-40B4-BE49-F238E27FC236}">
                <a16:creationId xmlns:a16="http://schemas.microsoft.com/office/drawing/2014/main" id="{65F60BA8-05A7-4295-87F1-3529D3244B52}"/>
              </a:ext>
            </a:extLst>
          </p:cNvPr>
          <p:cNvSpPr txBox="1"/>
          <p:nvPr/>
        </p:nvSpPr>
        <p:spPr>
          <a:xfrm>
            <a:off x="14826201" y="152807"/>
            <a:ext cx="3249144" cy="872034"/>
          </a:xfrm>
          <a:prstGeom prst="rect">
            <a:avLst/>
          </a:prstGeom>
        </p:spPr>
        <p:txBody>
          <a:bodyPr lIns="0" tIns="0" rIns="0" bIns="0" rtlCol="0" anchor="t">
            <a:spAutoFit/>
          </a:bodyPr>
          <a:lstStyle/>
          <a:p>
            <a:pPr lvl="0" algn="ctr">
              <a:lnSpc>
                <a:spcPts val="3354"/>
              </a:lnSpc>
              <a:spcBef>
                <a:spcPct val="0"/>
              </a:spcBef>
            </a:pPr>
            <a:r>
              <a:rPr lang="en-US" sz="3200" b="1" spc="101" dirty="0">
                <a:solidFill>
                  <a:srgbClr val="FFFFFF"/>
                </a:solidFill>
                <a:latin typeface="Arimo"/>
              </a:rPr>
              <a:t>Conclusion et perspectives</a:t>
            </a:r>
          </a:p>
        </p:txBody>
      </p:sp>
      <p:pic>
        <p:nvPicPr>
          <p:cNvPr id="2" name="Picture 1">
            <a:extLst>
              <a:ext uri="{FF2B5EF4-FFF2-40B4-BE49-F238E27FC236}">
                <a16:creationId xmlns:a16="http://schemas.microsoft.com/office/drawing/2014/main" id="{6FDB7516-111D-413D-8F1A-DA3A92D5F45F}"/>
              </a:ext>
            </a:extLst>
          </p:cNvPr>
          <p:cNvPicPr>
            <a:picLocks noChangeAspect="1"/>
          </p:cNvPicPr>
          <p:nvPr/>
        </p:nvPicPr>
        <p:blipFill>
          <a:blip r:embed="rId2"/>
          <a:stretch>
            <a:fillRect/>
          </a:stretch>
        </p:blipFill>
        <p:spPr>
          <a:xfrm>
            <a:off x="15754797" y="1147883"/>
            <a:ext cx="1562953" cy="1282423"/>
          </a:xfrm>
          <a:prstGeom prst="rect">
            <a:avLst/>
          </a:prstGeom>
        </p:spPr>
      </p:pic>
      <p:sp>
        <p:nvSpPr>
          <p:cNvPr id="29" name="TextBox 21">
            <a:extLst>
              <a:ext uri="{FF2B5EF4-FFF2-40B4-BE49-F238E27FC236}">
                <a16:creationId xmlns:a16="http://schemas.microsoft.com/office/drawing/2014/main" id="{FE594857-F822-4520-A6BE-496D5BDEFBC0}"/>
              </a:ext>
            </a:extLst>
          </p:cNvPr>
          <p:cNvSpPr txBox="1"/>
          <p:nvPr/>
        </p:nvSpPr>
        <p:spPr>
          <a:xfrm>
            <a:off x="4495800" y="4901793"/>
            <a:ext cx="11537798" cy="1146404"/>
          </a:xfrm>
          <a:prstGeom prst="rect">
            <a:avLst/>
          </a:prstGeom>
        </p:spPr>
        <p:txBody>
          <a:bodyPr wrap="square" lIns="0" tIns="0" rIns="0" bIns="0" rtlCol="0" anchor="t">
            <a:spAutoFit/>
          </a:bodyPr>
          <a:lstStyle/>
          <a:p>
            <a:pPr>
              <a:lnSpc>
                <a:spcPts val="9777"/>
              </a:lnSpc>
            </a:pPr>
            <a:r>
              <a:rPr lang="en-US" sz="6984" dirty="0">
                <a:solidFill>
                  <a:srgbClr val="80A600"/>
                </a:solidFill>
                <a:latin typeface="Arimo Bold"/>
              </a:rPr>
              <a:t>Conclusion et perspectives</a:t>
            </a:r>
          </a:p>
        </p:txBody>
      </p:sp>
      <p:pic>
        <p:nvPicPr>
          <p:cNvPr id="31" name="Picture 16">
            <a:extLst>
              <a:ext uri="{FF2B5EF4-FFF2-40B4-BE49-F238E27FC236}">
                <a16:creationId xmlns:a16="http://schemas.microsoft.com/office/drawing/2014/main" id="{CA21C667-F6F9-4600-83A3-90A98F62B0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464044" cy="971144"/>
          </a:xfrm>
          <a:prstGeom prst="rect">
            <a:avLst/>
          </a:prstGeom>
        </p:spPr>
      </p:pic>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403422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31</a:t>
            </a:fld>
            <a:endParaRPr lang="en-US" dirty="0"/>
          </a:p>
        </p:txBody>
      </p:sp>
      <p:sp>
        <p:nvSpPr>
          <p:cNvPr id="34" name="TextBox 33">
            <a:extLst>
              <a:ext uri="{FF2B5EF4-FFF2-40B4-BE49-F238E27FC236}">
                <a16:creationId xmlns:a16="http://schemas.microsoft.com/office/drawing/2014/main" id="{5FEA0076-6A6A-4497-9B9A-FEDCD59AEF11}"/>
              </a:ext>
            </a:extLst>
          </p:cNvPr>
          <p:cNvSpPr txBox="1"/>
          <p:nvPr/>
        </p:nvSpPr>
        <p:spPr>
          <a:xfrm>
            <a:off x="2080518" y="2542788"/>
            <a:ext cx="14126963" cy="5201424"/>
          </a:xfrm>
          <a:prstGeom prst="rect">
            <a:avLst/>
          </a:prstGeom>
          <a:noFill/>
        </p:spPr>
        <p:txBody>
          <a:bodyPr wrap="square" rtlCol="0">
            <a:spAutoFit/>
          </a:bodyPr>
          <a:lstStyle/>
          <a:p>
            <a:pPr algn="ctr"/>
            <a:r>
              <a:rPr lang="fr-FR" sz="16600" dirty="0">
                <a:solidFill>
                  <a:srgbClr val="ADCC50"/>
                </a:solidFill>
                <a:latin typeface="Brush Script MT" panose="03060802040406070304" pitchFamily="66" charset="0"/>
              </a:rPr>
              <a:t>Merci pour votre attention !</a:t>
            </a:r>
          </a:p>
        </p:txBody>
      </p:sp>
    </p:spTree>
    <p:extLst>
      <p:ext uri="{BB962C8B-B14F-4D97-AF65-F5344CB8AC3E}">
        <p14:creationId xmlns:p14="http://schemas.microsoft.com/office/powerpoint/2010/main" val="28850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a:stretch>
            <a:fillRect/>
          </a:stretch>
        </p:blipFill>
        <p:spPr>
          <a:xfrm>
            <a:off x="238125" y="5621338"/>
            <a:ext cx="2855180" cy="907868"/>
          </a:xfrm>
          <a:prstGeom prst="rect">
            <a:avLst/>
          </a:prstGeom>
        </p:spPr>
      </p:pic>
      <p:pic>
        <p:nvPicPr>
          <p:cNvPr id="18" name="Picture 18"/>
          <p:cNvPicPr>
            <a:picLocks noChangeAspect="1"/>
          </p:cNvPicPr>
          <p:nvPr/>
        </p:nvPicPr>
        <p:blipFill>
          <a:blip r:embed="rId5"/>
          <a:srcRect/>
          <a:stretch>
            <a:fillRect/>
          </a:stretch>
        </p:blipFill>
        <p:spPr>
          <a:xfrm>
            <a:off x="2096181" y="4688851"/>
            <a:ext cx="1005620" cy="831258"/>
          </a:xfrm>
          <a:prstGeom prst="rect">
            <a:avLst/>
          </a:prstGeom>
        </p:spPr>
      </p:pic>
      <p:pic>
        <p:nvPicPr>
          <p:cNvPr id="19" name="Picture 19"/>
          <p:cNvPicPr>
            <a:picLocks noChangeAspect="1"/>
          </p:cNvPicPr>
          <p:nvPr/>
        </p:nvPicPr>
        <p:blipFill>
          <a:blip r:embed="rId6"/>
          <a:srcRect/>
          <a:stretch>
            <a:fillRect/>
          </a:stretch>
        </p:blipFill>
        <p:spPr>
          <a:xfrm>
            <a:off x="3268059" y="4366114"/>
            <a:ext cx="827704" cy="827704"/>
          </a:xfrm>
          <a:prstGeom prst="rect">
            <a:avLst/>
          </a:prstGeom>
        </p:spPr>
      </p:pic>
      <p:pic>
        <p:nvPicPr>
          <p:cNvPr id="20" name="Picture 20"/>
          <p:cNvPicPr>
            <a:picLocks noChangeAspect="1"/>
          </p:cNvPicPr>
          <p:nvPr/>
        </p:nvPicPr>
        <p:blipFill>
          <a:blip r:embed="rId7"/>
          <a:srcRect/>
          <a:stretch>
            <a:fillRect/>
          </a:stretch>
        </p:blipFill>
        <p:spPr>
          <a:xfrm>
            <a:off x="3287027" y="6939850"/>
            <a:ext cx="738348" cy="738348"/>
          </a:xfrm>
          <a:prstGeom prst="rect">
            <a:avLst/>
          </a:prstGeom>
        </p:spPr>
      </p:pic>
      <p:pic>
        <p:nvPicPr>
          <p:cNvPr id="21" name="Picture 21"/>
          <p:cNvPicPr>
            <a:picLocks noChangeAspect="1"/>
          </p:cNvPicPr>
          <p:nvPr/>
        </p:nvPicPr>
        <p:blipFill>
          <a:blip r:embed="rId8"/>
          <a:srcRect/>
          <a:stretch>
            <a:fillRect/>
          </a:stretch>
        </p:blipFill>
        <p:spPr>
          <a:xfrm>
            <a:off x="5651500" y="3380132"/>
            <a:ext cx="512055" cy="512055"/>
          </a:xfrm>
          <a:prstGeom prst="rect">
            <a:avLst/>
          </a:prstGeom>
        </p:spPr>
      </p:pic>
      <p:sp>
        <p:nvSpPr>
          <p:cNvPr id="22" name="TextBox 22"/>
          <p:cNvSpPr txBox="1"/>
          <p:nvPr/>
        </p:nvSpPr>
        <p:spPr>
          <a:xfrm>
            <a:off x="4080219" y="3478089"/>
            <a:ext cx="6776159" cy="2139569"/>
          </a:xfrm>
          <a:prstGeom prst="rect">
            <a:avLst/>
          </a:prstGeom>
        </p:spPr>
        <p:txBody>
          <a:bodyPr lIns="0" tIns="0" rIns="0" bIns="0" rtlCol="0" anchor="t">
            <a:spAutoFit/>
          </a:bodyPr>
          <a:lstStyle/>
          <a:p>
            <a:pPr marL="453390" lvl="1" indent="-226695" algn="just">
              <a:lnSpc>
                <a:spcPts val="3422"/>
              </a:lnSpc>
              <a:buFont typeface="Arial"/>
              <a:buChar char="•"/>
            </a:pPr>
            <a:r>
              <a:rPr lang="en-US" sz="2100" dirty="0">
                <a:solidFill>
                  <a:srgbClr val="000000"/>
                </a:solidFill>
                <a:latin typeface="Arimo"/>
              </a:rPr>
              <a:t>Un des         plus </a:t>
            </a:r>
            <a:r>
              <a:rPr lang="en-US" sz="2100" dirty="0" err="1">
                <a:solidFill>
                  <a:srgbClr val="000000"/>
                </a:solidFill>
                <a:latin typeface="Arimo"/>
              </a:rPr>
              <a:t>importants</a:t>
            </a:r>
            <a:r>
              <a:rPr lang="en-US" sz="2100" dirty="0">
                <a:solidFill>
                  <a:srgbClr val="000000"/>
                </a:solidFill>
                <a:latin typeface="Arimo"/>
              </a:rPr>
              <a:t> cabinets </a:t>
            </a:r>
            <a:r>
              <a:rPr lang="en-US" sz="2100" dirty="0" err="1">
                <a:solidFill>
                  <a:srgbClr val="000000"/>
                </a:solidFill>
                <a:latin typeface="Arimo"/>
              </a:rPr>
              <a:t>d'audit</a:t>
            </a:r>
            <a:r>
              <a:rPr lang="en-US" sz="2100" dirty="0">
                <a:solidFill>
                  <a:srgbClr val="000000"/>
                </a:solidFill>
                <a:latin typeface="Arimo"/>
              </a:rPr>
              <a:t> et de </a:t>
            </a:r>
            <a:r>
              <a:rPr lang="en-US" sz="2100" dirty="0" err="1">
                <a:solidFill>
                  <a:srgbClr val="000000"/>
                </a:solidFill>
                <a:latin typeface="Arimo"/>
              </a:rPr>
              <a:t>conseil</a:t>
            </a:r>
            <a:r>
              <a:rPr lang="en-US" sz="2100" dirty="0">
                <a:solidFill>
                  <a:srgbClr val="000000"/>
                </a:solidFill>
                <a:latin typeface="Arimo"/>
              </a:rPr>
              <a:t> </a:t>
            </a:r>
            <a:r>
              <a:rPr lang="en-US" sz="2100" dirty="0" err="1">
                <a:solidFill>
                  <a:srgbClr val="000000"/>
                </a:solidFill>
                <a:latin typeface="Arimo"/>
              </a:rPr>
              <a:t>mondiaux</a:t>
            </a:r>
            <a:r>
              <a:rPr lang="en-US" sz="2100" dirty="0">
                <a:solidFill>
                  <a:srgbClr val="000000"/>
                </a:solidFill>
                <a:latin typeface="Arimo"/>
              </a:rPr>
              <a:t>.</a:t>
            </a:r>
          </a:p>
          <a:p>
            <a:pPr marL="453390" lvl="1" indent="-226695" algn="just">
              <a:lnSpc>
                <a:spcPts val="3422"/>
              </a:lnSpc>
              <a:buFont typeface="Arial"/>
              <a:buChar char="•"/>
            </a:pPr>
            <a:r>
              <a:rPr lang="en-US" sz="2100" dirty="0">
                <a:solidFill>
                  <a:srgbClr val="000000"/>
                </a:solidFill>
                <a:latin typeface="Arimo"/>
              </a:rPr>
              <a:t>CA </a:t>
            </a:r>
            <a:r>
              <a:rPr lang="en-US" sz="2100" dirty="0" err="1">
                <a:solidFill>
                  <a:srgbClr val="000000"/>
                </a:solidFill>
                <a:latin typeface="Arimo"/>
              </a:rPr>
              <a:t>mondial</a:t>
            </a:r>
            <a:r>
              <a:rPr lang="en-US" sz="2100" dirty="0">
                <a:solidFill>
                  <a:srgbClr val="000000"/>
                </a:solidFill>
                <a:latin typeface="Arimo"/>
              </a:rPr>
              <a:t> de </a:t>
            </a:r>
            <a:r>
              <a:rPr lang="en-US" sz="2100" dirty="0">
                <a:solidFill>
                  <a:srgbClr val="000000"/>
                </a:solidFill>
                <a:latin typeface="Arimo Bold"/>
              </a:rPr>
              <a:t>46,2</a:t>
            </a:r>
            <a:r>
              <a:rPr lang="en-US" sz="2100" dirty="0">
                <a:solidFill>
                  <a:srgbClr val="000000"/>
                </a:solidFill>
                <a:latin typeface="Arimo"/>
              </a:rPr>
              <a:t> milliards de         </a:t>
            </a:r>
            <a:r>
              <a:rPr lang="en-US" sz="2100" dirty="0" err="1">
                <a:solidFill>
                  <a:srgbClr val="000000"/>
                </a:solidFill>
                <a:latin typeface="Arimo"/>
              </a:rPr>
              <a:t>en</a:t>
            </a:r>
            <a:r>
              <a:rPr lang="en-US" sz="2100" dirty="0">
                <a:solidFill>
                  <a:srgbClr val="000000"/>
                </a:solidFill>
                <a:latin typeface="Arimo"/>
              </a:rPr>
              <a:t> 2019.</a:t>
            </a:r>
          </a:p>
          <a:p>
            <a:pPr marL="453390" lvl="1" indent="-226695" algn="just">
              <a:lnSpc>
                <a:spcPts val="3422"/>
              </a:lnSpc>
              <a:buFont typeface="Arial"/>
              <a:buChar char="•"/>
            </a:pPr>
            <a:r>
              <a:rPr lang="en-US" sz="2100" dirty="0">
                <a:solidFill>
                  <a:srgbClr val="000000"/>
                </a:solidFill>
                <a:latin typeface="Arimo"/>
              </a:rPr>
              <a:t>Le plus grand cabinet </a:t>
            </a:r>
            <a:r>
              <a:rPr lang="en-US" sz="2100" dirty="0" err="1">
                <a:solidFill>
                  <a:srgbClr val="000000"/>
                </a:solidFill>
                <a:latin typeface="Arimo"/>
              </a:rPr>
              <a:t>d'audit</a:t>
            </a:r>
            <a:r>
              <a:rPr lang="en-US" sz="2100" dirty="0">
                <a:solidFill>
                  <a:srgbClr val="000000"/>
                </a:solidFill>
                <a:latin typeface="Arimo"/>
              </a:rPr>
              <a:t> au monde </a:t>
            </a:r>
            <a:r>
              <a:rPr lang="en-US" sz="2100" dirty="0" err="1">
                <a:solidFill>
                  <a:srgbClr val="000000"/>
                </a:solidFill>
                <a:latin typeface="Arimo"/>
              </a:rPr>
              <a:t>en</a:t>
            </a:r>
            <a:r>
              <a:rPr lang="en-US" sz="2100" dirty="0">
                <a:solidFill>
                  <a:srgbClr val="000000"/>
                </a:solidFill>
                <a:latin typeface="Arimo"/>
              </a:rPr>
              <a:t> </a:t>
            </a:r>
            <a:r>
              <a:rPr lang="en-US" sz="2100" dirty="0" err="1">
                <a:solidFill>
                  <a:srgbClr val="000000"/>
                </a:solidFill>
                <a:latin typeface="Arimo"/>
              </a:rPr>
              <a:t>effectifs</a:t>
            </a:r>
            <a:r>
              <a:rPr lang="en-US" sz="2100" dirty="0">
                <a:solidFill>
                  <a:srgbClr val="000000"/>
                </a:solidFill>
                <a:latin typeface="Arimo"/>
              </a:rPr>
              <a:t> avec </a:t>
            </a:r>
            <a:r>
              <a:rPr lang="en-US" sz="2100" dirty="0">
                <a:solidFill>
                  <a:srgbClr val="000000"/>
                </a:solidFill>
                <a:latin typeface="Arimo Bold"/>
              </a:rPr>
              <a:t>312 000         </a:t>
            </a:r>
            <a:r>
              <a:rPr lang="en-US" sz="2100" dirty="0">
                <a:solidFill>
                  <a:srgbClr val="000000"/>
                </a:solidFill>
                <a:latin typeface="Arimo"/>
              </a:rPr>
              <a:t>.</a:t>
            </a:r>
          </a:p>
        </p:txBody>
      </p:sp>
      <p:pic>
        <p:nvPicPr>
          <p:cNvPr id="23" name="Picture 23"/>
          <p:cNvPicPr>
            <a:picLocks noChangeAspect="1"/>
          </p:cNvPicPr>
          <p:nvPr/>
        </p:nvPicPr>
        <p:blipFill>
          <a:blip r:embed="rId9"/>
          <a:srcRect/>
          <a:stretch>
            <a:fillRect/>
          </a:stretch>
        </p:blipFill>
        <p:spPr>
          <a:xfrm>
            <a:off x="8453541" y="4299439"/>
            <a:ext cx="326752" cy="478758"/>
          </a:xfrm>
          <a:prstGeom prst="rect">
            <a:avLst/>
          </a:prstGeom>
        </p:spPr>
      </p:pic>
      <p:pic>
        <p:nvPicPr>
          <p:cNvPr id="24" name="Picture 24"/>
          <p:cNvPicPr>
            <a:picLocks noChangeAspect="1"/>
          </p:cNvPicPr>
          <p:nvPr/>
        </p:nvPicPr>
        <p:blipFill>
          <a:blip r:embed="rId10"/>
          <a:srcRect/>
          <a:stretch>
            <a:fillRect/>
          </a:stretch>
        </p:blipFill>
        <p:spPr>
          <a:xfrm>
            <a:off x="6273136" y="5159745"/>
            <a:ext cx="440271" cy="486487"/>
          </a:xfrm>
          <a:prstGeom prst="rect">
            <a:avLst/>
          </a:prstGeom>
        </p:spPr>
      </p:pic>
      <p:sp>
        <p:nvSpPr>
          <p:cNvPr id="25" name="TextBox 25"/>
          <p:cNvSpPr txBox="1"/>
          <p:nvPr/>
        </p:nvSpPr>
        <p:spPr>
          <a:xfrm>
            <a:off x="4110284" y="6769942"/>
            <a:ext cx="6776159" cy="2562053"/>
          </a:xfrm>
          <a:prstGeom prst="rect">
            <a:avLst/>
          </a:prstGeom>
        </p:spPr>
        <p:txBody>
          <a:bodyPr lIns="0" tIns="0" rIns="0" bIns="0" rtlCol="0" anchor="t">
            <a:spAutoFit/>
          </a:bodyPr>
          <a:lstStyle/>
          <a:p>
            <a:pPr marL="453390" lvl="1" indent="-226695" algn="just">
              <a:lnSpc>
                <a:spcPts val="3422"/>
              </a:lnSpc>
              <a:buFont typeface="Arial"/>
              <a:buChar char="•"/>
            </a:pPr>
            <a:r>
              <a:rPr lang="en-US" sz="2099">
                <a:solidFill>
                  <a:srgbClr val="000000"/>
                </a:solidFill>
                <a:latin typeface="Arimo"/>
              </a:rPr>
              <a:t>Deloitte Nearshore a été créé en juillet         .</a:t>
            </a:r>
          </a:p>
          <a:p>
            <a:pPr marL="453390" lvl="1" indent="-226695" algn="just">
              <a:lnSpc>
                <a:spcPts val="3422"/>
              </a:lnSpc>
              <a:buFont typeface="Arial"/>
              <a:buChar char="•"/>
            </a:pPr>
            <a:r>
              <a:rPr lang="en-US" sz="2099">
                <a:solidFill>
                  <a:srgbClr val="000000"/>
                </a:solidFill>
                <a:latin typeface="Arimo"/>
              </a:rPr>
              <a:t>Une société à responsabilité limitée de droit marocain.</a:t>
            </a:r>
          </a:p>
          <a:p>
            <a:pPr marL="453390" lvl="1" indent="-226695" algn="just">
              <a:lnSpc>
                <a:spcPts val="3422"/>
              </a:lnSpc>
              <a:buFont typeface="Arial"/>
              <a:buChar char="•"/>
            </a:pPr>
            <a:r>
              <a:rPr lang="en-US" sz="2099">
                <a:solidFill>
                  <a:srgbClr val="000000"/>
                </a:solidFill>
                <a:latin typeface="Arimo"/>
              </a:rPr>
              <a:t>Filiale à             de Deloitte France.</a:t>
            </a:r>
          </a:p>
          <a:p>
            <a:pPr marL="453390" lvl="1" indent="-226695" algn="just">
              <a:lnSpc>
                <a:spcPts val="3422"/>
              </a:lnSpc>
              <a:buFont typeface="Arial"/>
              <a:buChar char="•"/>
            </a:pPr>
            <a:r>
              <a:rPr lang="en-US" sz="2099">
                <a:solidFill>
                  <a:srgbClr val="000000"/>
                </a:solidFill>
                <a:latin typeface="Arimo"/>
              </a:rPr>
              <a:t>Centre de Responsabilité à part entière au sein du reporting de gestion de Deloitte        .</a:t>
            </a:r>
          </a:p>
        </p:txBody>
      </p:sp>
      <p:pic>
        <p:nvPicPr>
          <p:cNvPr id="26" name="Picture 26"/>
          <p:cNvPicPr>
            <a:picLocks noChangeAspect="1"/>
          </p:cNvPicPr>
          <p:nvPr/>
        </p:nvPicPr>
        <p:blipFill>
          <a:blip r:embed="rId11"/>
          <a:srcRect/>
          <a:stretch>
            <a:fillRect/>
          </a:stretch>
        </p:blipFill>
        <p:spPr>
          <a:xfrm>
            <a:off x="9274605" y="6682653"/>
            <a:ext cx="437717" cy="460755"/>
          </a:xfrm>
          <a:prstGeom prst="rect">
            <a:avLst/>
          </a:prstGeom>
        </p:spPr>
      </p:pic>
      <p:pic>
        <p:nvPicPr>
          <p:cNvPr id="27" name="Picture 27"/>
          <p:cNvPicPr>
            <a:picLocks noChangeAspect="1"/>
          </p:cNvPicPr>
          <p:nvPr/>
        </p:nvPicPr>
        <p:blipFill>
          <a:blip r:embed="rId12"/>
          <a:srcRect/>
          <a:stretch>
            <a:fillRect/>
          </a:stretch>
        </p:blipFill>
        <p:spPr>
          <a:xfrm>
            <a:off x="5589973" y="8065552"/>
            <a:ext cx="771438" cy="501435"/>
          </a:xfrm>
          <a:prstGeom prst="rect">
            <a:avLst/>
          </a:prstGeom>
        </p:spPr>
      </p:pic>
      <p:pic>
        <p:nvPicPr>
          <p:cNvPr id="28" name="Picture 28"/>
          <p:cNvPicPr>
            <a:picLocks noChangeAspect="1"/>
          </p:cNvPicPr>
          <p:nvPr/>
        </p:nvPicPr>
        <p:blipFill>
          <a:blip r:embed="rId13"/>
          <a:srcRect/>
          <a:stretch>
            <a:fillRect/>
          </a:stretch>
        </p:blipFill>
        <p:spPr>
          <a:xfrm>
            <a:off x="8280955" y="8860001"/>
            <a:ext cx="522503" cy="510094"/>
          </a:xfrm>
          <a:prstGeom prst="rect">
            <a:avLst/>
          </a:prstGeom>
        </p:spPr>
      </p:pic>
      <p:pic>
        <p:nvPicPr>
          <p:cNvPr id="29" name="Picture 29"/>
          <p:cNvPicPr>
            <a:picLocks noChangeAspect="1"/>
          </p:cNvPicPr>
          <p:nvPr/>
        </p:nvPicPr>
        <p:blipFill>
          <a:blip r:embed="rId14"/>
          <a:srcRect/>
          <a:stretch>
            <a:fillRect/>
          </a:stretch>
        </p:blipFill>
        <p:spPr>
          <a:xfrm>
            <a:off x="2096181" y="6802596"/>
            <a:ext cx="1005620" cy="831258"/>
          </a:xfrm>
          <a:prstGeom prst="rect">
            <a:avLst/>
          </a:prstGeom>
        </p:spPr>
      </p:pic>
      <p:grpSp>
        <p:nvGrpSpPr>
          <p:cNvPr id="30" name="Group 30"/>
          <p:cNvGrpSpPr/>
          <p:nvPr/>
        </p:nvGrpSpPr>
        <p:grpSpPr>
          <a:xfrm>
            <a:off x="12109136" y="9213127"/>
            <a:ext cx="1253493" cy="251853"/>
            <a:chOff x="0" y="0"/>
            <a:chExt cx="2888648" cy="580390"/>
          </a:xfrm>
        </p:grpSpPr>
        <p:sp>
          <p:nvSpPr>
            <p:cNvPr id="31" name="Freeform 31"/>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2" name="Freeform 32"/>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sp>
        <p:nvSpPr>
          <p:cNvPr id="33" name="AutoShape 33"/>
          <p:cNvSpPr/>
          <p:nvPr/>
        </p:nvSpPr>
        <p:spPr>
          <a:xfrm rot="-5400000">
            <a:off x="10817089" y="6175343"/>
            <a:ext cx="3614125" cy="27484"/>
          </a:xfrm>
          <a:prstGeom prst="rect">
            <a:avLst/>
          </a:prstGeom>
          <a:solidFill>
            <a:srgbClr val="191919">
              <a:alpha val="24705"/>
            </a:srgbClr>
          </a:solidFill>
        </p:spPr>
      </p:sp>
      <p:grpSp>
        <p:nvGrpSpPr>
          <p:cNvPr id="34" name="Group 34"/>
          <p:cNvGrpSpPr/>
          <p:nvPr/>
        </p:nvGrpSpPr>
        <p:grpSpPr>
          <a:xfrm>
            <a:off x="12614998" y="4256096"/>
            <a:ext cx="2059382" cy="251853"/>
            <a:chOff x="0" y="0"/>
            <a:chExt cx="4745803" cy="580390"/>
          </a:xfrm>
        </p:grpSpPr>
        <p:sp>
          <p:nvSpPr>
            <p:cNvPr id="35" name="Freeform 35"/>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6" name="Freeform 36"/>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37" name="Group 37"/>
          <p:cNvGrpSpPr/>
          <p:nvPr/>
        </p:nvGrpSpPr>
        <p:grpSpPr>
          <a:xfrm>
            <a:off x="12702612" y="6115987"/>
            <a:ext cx="2416065" cy="251853"/>
            <a:chOff x="0" y="0"/>
            <a:chExt cx="5567772" cy="580390"/>
          </a:xfrm>
        </p:grpSpPr>
        <p:sp>
          <p:nvSpPr>
            <p:cNvPr id="38" name="Freeform 38"/>
            <p:cNvSpPr/>
            <p:nvPr/>
          </p:nvSpPr>
          <p:spPr>
            <a:xfrm>
              <a:off x="5155022"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9" name="Freeform 39"/>
            <p:cNvSpPr/>
            <p:nvPr/>
          </p:nvSpPr>
          <p:spPr>
            <a:xfrm>
              <a:off x="0" y="-2540"/>
              <a:ext cx="5567772" cy="582930"/>
            </a:xfrm>
            <a:custGeom>
              <a:avLst/>
              <a:gdLst/>
              <a:ahLst/>
              <a:cxnLst/>
              <a:rect l="l" t="t" r="r" b="b"/>
              <a:pathLst>
                <a:path w="5567772" h="582930">
                  <a:moveTo>
                    <a:pt x="5551262" y="261620"/>
                  </a:moveTo>
                  <a:lnTo>
                    <a:pt x="5176612" y="8890"/>
                  </a:lnTo>
                  <a:cubicBezTo>
                    <a:pt x="5165182" y="1270"/>
                    <a:pt x="5149943" y="0"/>
                    <a:pt x="5137243" y="6350"/>
                  </a:cubicBezTo>
                  <a:cubicBezTo>
                    <a:pt x="5124543" y="12700"/>
                    <a:pt x="5116922" y="25400"/>
                    <a:pt x="5116922" y="39370"/>
                  </a:cubicBezTo>
                  <a:lnTo>
                    <a:pt x="5116922" y="254000"/>
                  </a:lnTo>
                  <a:lnTo>
                    <a:pt x="0" y="254000"/>
                  </a:lnTo>
                  <a:lnTo>
                    <a:pt x="0" y="330200"/>
                  </a:lnTo>
                  <a:lnTo>
                    <a:pt x="5116922" y="330200"/>
                  </a:lnTo>
                  <a:lnTo>
                    <a:pt x="5116922" y="544830"/>
                  </a:lnTo>
                  <a:cubicBezTo>
                    <a:pt x="5116922" y="558800"/>
                    <a:pt x="5124542" y="571500"/>
                    <a:pt x="5137242" y="577850"/>
                  </a:cubicBezTo>
                  <a:cubicBezTo>
                    <a:pt x="5142322" y="580390"/>
                    <a:pt x="5148672" y="582930"/>
                    <a:pt x="5155022" y="582930"/>
                  </a:cubicBezTo>
                  <a:cubicBezTo>
                    <a:pt x="5162642" y="582930"/>
                    <a:pt x="5170262" y="580390"/>
                    <a:pt x="5176612" y="576580"/>
                  </a:cubicBezTo>
                  <a:lnTo>
                    <a:pt x="5551262" y="323850"/>
                  </a:lnTo>
                  <a:cubicBezTo>
                    <a:pt x="5561422" y="316230"/>
                    <a:pt x="5567772" y="304800"/>
                    <a:pt x="5567772" y="292100"/>
                  </a:cubicBezTo>
                  <a:cubicBezTo>
                    <a:pt x="5567772" y="279400"/>
                    <a:pt x="5561422" y="267970"/>
                    <a:pt x="5551262" y="261620"/>
                  </a:cubicBezTo>
                  <a:close/>
                  <a:moveTo>
                    <a:pt x="5193122" y="473710"/>
                  </a:moveTo>
                  <a:lnTo>
                    <a:pt x="5193122" y="111760"/>
                  </a:lnTo>
                  <a:lnTo>
                    <a:pt x="5461092" y="292100"/>
                  </a:lnTo>
                  <a:lnTo>
                    <a:pt x="5193122" y="473710"/>
                  </a:lnTo>
                  <a:close/>
                </a:path>
              </a:pathLst>
            </a:custGeom>
            <a:solidFill>
              <a:srgbClr val="191919">
                <a:alpha val="24705"/>
              </a:srgbClr>
            </a:solidFill>
          </p:spPr>
        </p:sp>
      </p:grpSp>
      <p:sp>
        <p:nvSpPr>
          <p:cNvPr id="40" name="AutoShape 40"/>
          <p:cNvSpPr/>
          <p:nvPr/>
        </p:nvSpPr>
        <p:spPr>
          <a:xfrm rot="-5400000">
            <a:off x="8977617" y="6171142"/>
            <a:ext cx="6294504" cy="31467"/>
          </a:xfrm>
          <a:prstGeom prst="rect">
            <a:avLst/>
          </a:prstGeom>
          <a:solidFill>
            <a:srgbClr val="191919">
              <a:alpha val="24705"/>
            </a:srgbClr>
          </a:solidFill>
        </p:spPr>
      </p:sp>
      <p:grpSp>
        <p:nvGrpSpPr>
          <p:cNvPr id="41" name="Group 41"/>
          <p:cNvGrpSpPr/>
          <p:nvPr/>
        </p:nvGrpSpPr>
        <p:grpSpPr>
          <a:xfrm>
            <a:off x="12118356" y="2913697"/>
            <a:ext cx="1253493" cy="251853"/>
            <a:chOff x="0" y="0"/>
            <a:chExt cx="2888648" cy="580390"/>
          </a:xfrm>
        </p:grpSpPr>
        <p:sp>
          <p:nvSpPr>
            <p:cNvPr id="42" name="Freeform 42"/>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43" name="Freeform 43"/>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grpSp>
        <p:nvGrpSpPr>
          <p:cNvPr id="44" name="Group 44"/>
          <p:cNvGrpSpPr/>
          <p:nvPr/>
        </p:nvGrpSpPr>
        <p:grpSpPr>
          <a:xfrm>
            <a:off x="13543733" y="2661118"/>
            <a:ext cx="2800253" cy="757012"/>
            <a:chOff x="0" y="0"/>
            <a:chExt cx="9555633" cy="2583240"/>
          </a:xfrm>
        </p:grpSpPr>
        <p:sp>
          <p:nvSpPr>
            <p:cNvPr id="45" name="Freeform 45"/>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86EAE9"/>
            </a:solidFill>
          </p:spPr>
        </p:sp>
      </p:grpSp>
      <p:grpSp>
        <p:nvGrpSpPr>
          <p:cNvPr id="46" name="Group 46"/>
          <p:cNvGrpSpPr/>
          <p:nvPr/>
        </p:nvGrpSpPr>
        <p:grpSpPr>
          <a:xfrm>
            <a:off x="14943860" y="3975990"/>
            <a:ext cx="2800253" cy="757012"/>
            <a:chOff x="0" y="0"/>
            <a:chExt cx="9555633" cy="2583240"/>
          </a:xfrm>
        </p:grpSpPr>
        <p:sp>
          <p:nvSpPr>
            <p:cNvPr id="47" name="Freeform 47"/>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EDAD8"/>
            </a:solidFill>
          </p:spPr>
        </p:sp>
      </p:grpSp>
      <p:grpSp>
        <p:nvGrpSpPr>
          <p:cNvPr id="48" name="Group 48"/>
          <p:cNvGrpSpPr/>
          <p:nvPr/>
        </p:nvGrpSpPr>
        <p:grpSpPr>
          <a:xfrm>
            <a:off x="15240097" y="5823345"/>
            <a:ext cx="2800253" cy="757012"/>
            <a:chOff x="0" y="0"/>
            <a:chExt cx="9555633" cy="2583240"/>
          </a:xfrm>
        </p:grpSpPr>
        <p:sp>
          <p:nvSpPr>
            <p:cNvPr id="49" name="Freeform 4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grpSp>
        <p:nvGrpSpPr>
          <p:cNvPr id="50" name="Group 50"/>
          <p:cNvGrpSpPr/>
          <p:nvPr/>
        </p:nvGrpSpPr>
        <p:grpSpPr>
          <a:xfrm>
            <a:off x="15002539" y="7653374"/>
            <a:ext cx="2800253" cy="757012"/>
            <a:chOff x="0" y="0"/>
            <a:chExt cx="9555633" cy="2583240"/>
          </a:xfrm>
        </p:grpSpPr>
        <p:sp>
          <p:nvSpPr>
            <p:cNvPr id="51" name="Freeform 5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2C92D5"/>
            </a:solidFill>
          </p:spPr>
        </p:sp>
      </p:grpSp>
      <p:sp>
        <p:nvSpPr>
          <p:cNvPr id="52" name="TextBox 52"/>
          <p:cNvSpPr txBox="1"/>
          <p:nvPr/>
        </p:nvSpPr>
        <p:spPr>
          <a:xfrm>
            <a:off x="14003582" y="2851466"/>
            <a:ext cx="1880557"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AUDIT</a:t>
            </a:r>
          </a:p>
        </p:txBody>
      </p:sp>
      <p:sp>
        <p:nvSpPr>
          <p:cNvPr id="53" name="TextBox 53"/>
          <p:cNvSpPr txBox="1"/>
          <p:nvPr/>
        </p:nvSpPr>
        <p:spPr>
          <a:xfrm>
            <a:off x="15069719" y="4191111"/>
            <a:ext cx="2548534"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RISK ADVISORY</a:t>
            </a:r>
          </a:p>
        </p:txBody>
      </p:sp>
      <p:sp>
        <p:nvSpPr>
          <p:cNvPr id="54" name="TextBox 54"/>
          <p:cNvSpPr txBox="1"/>
          <p:nvPr/>
        </p:nvSpPr>
        <p:spPr>
          <a:xfrm>
            <a:off x="15325719" y="6047321"/>
            <a:ext cx="2629008"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CONSULTING BPO</a:t>
            </a:r>
          </a:p>
        </p:txBody>
      </p:sp>
      <p:sp>
        <p:nvSpPr>
          <p:cNvPr id="55" name="TextBox 55"/>
          <p:cNvSpPr txBox="1"/>
          <p:nvPr/>
        </p:nvSpPr>
        <p:spPr>
          <a:xfrm>
            <a:off x="15026475" y="7837653"/>
            <a:ext cx="2752381" cy="300788"/>
          </a:xfrm>
          <a:prstGeom prst="rect">
            <a:avLst/>
          </a:prstGeom>
        </p:spPr>
        <p:txBody>
          <a:bodyPr lIns="0" tIns="0" rIns="0" bIns="0" rtlCol="0" anchor="t">
            <a:spAutoFit/>
          </a:bodyPr>
          <a:lstStyle/>
          <a:p>
            <a:pPr algn="ctr">
              <a:lnSpc>
                <a:spcPts val="2578"/>
              </a:lnSpc>
            </a:pPr>
            <a:r>
              <a:rPr lang="en-US" b="1" spc="85" dirty="0">
                <a:solidFill>
                  <a:srgbClr val="FFFFFF"/>
                </a:solidFill>
                <a:latin typeface="Aileron Regular"/>
              </a:rPr>
              <a:t>CONSULTING TECHNO</a:t>
            </a:r>
          </a:p>
        </p:txBody>
      </p:sp>
      <p:pic>
        <p:nvPicPr>
          <p:cNvPr id="56" name="Picture 56"/>
          <p:cNvPicPr>
            <a:picLocks noChangeAspect="1"/>
          </p:cNvPicPr>
          <p:nvPr/>
        </p:nvPicPr>
        <p:blipFill>
          <a:blip r:embed="rId15"/>
          <a:srcRect/>
          <a:stretch>
            <a:fillRect/>
          </a:stretch>
        </p:blipFill>
        <p:spPr>
          <a:xfrm>
            <a:off x="10972101" y="5217611"/>
            <a:ext cx="2111003" cy="2111003"/>
          </a:xfrm>
          <a:prstGeom prst="rect">
            <a:avLst/>
          </a:prstGeom>
        </p:spPr>
      </p:pic>
      <p:pic>
        <p:nvPicPr>
          <p:cNvPr id="57" name="Picture 57"/>
          <p:cNvPicPr>
            <a:picLocks noChangeAspect="1"/>
          </p:cNvPicPr>
          <p:nvPr/>
        </p:nvPicPr>
        <p:blipFill>
          <a:blip r:embed="rId16"/>
          <a:srcRect/>
          <a:stretch>
            <a:fillRect/>
          </a:stretch>
        </p:blipFill>
        <p:spPr>
          <a:xfrm>
            <a:off x="11332492" y="5618920"/>
            <a:ext cx="1390221" cy="1245986"/>
          </a:xfrm>
          <a:prstGeom prst="rect">
            <a:avLst/>
          </a:prstGeom>
        </p:spPr>
      </p:pic>
      <p:sp>
        <p:nvSpPr>
          <p:cNvPr id="58" name="TextBox 5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59" name="TextBox 5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60" name="TextBox 6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61" name="TextBox 61"/>
          <p:cNvSpPr txBox="1"/>
          <p:nvPr/>
        </p:nvSpPr>
        <p:spPr>
          <a:xfrm>
            <a:off x="4939048" y="1654661"/>
            <a:ext cx="5772252" cy="599331"/>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grpSp>
        <p:nvGrpSpPr>
          <p:cNvPr id="62" name="Group 62"/>
          <p:cNvGrpSpPr/>
          <p:nvPr/>
        </p:nvGrpSpPr>
        <p:grpSpPr>
          <a:xfrm>
            <a:off x="12614998" y="7870221"/>
            <a:ext cx="2059382" cy="251853"/>
            <a:chOff x="0" y="0"/>
            <a:chExt cx="4745803" cy="580390"/>
          </a:xfrm>
        </p:grpSpPr>
        <p:sp>
          <p:nvSpPr>
            <p:cNvPr id="63" name="Freeform 6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64" name="Freeform 6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65" name="Group 65"/>
          <p:cNvGrpSpPr/>
          <p:nvPr/>
        </p:nvGrpSpPr>
        <p:grpSpPr>
          <a:xfrm>
            <a:off x="13543733" y="8897118"/>
            <a:ext cx="2800253" cy="757012"/>
            <a:chOff x="0" y="0"/>
            <a:chExt cx="9555633" cy="2583240"/>
          </a:xfrm>
        </p:grpSpPr>
        <p:sp>
          <p:nvSpPr>
            <p:cNvPr id="66" name="Freeform 6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3538A"/>
            </a:solidFill>
          </p:spPr>
        </p:sp>
      </p:grpSp>
      <p:sp>
        <p:nvSpPr>
          <p:cNvPr id="67" name="TextBox 67"/>
          <p:cNvSpPr txBox="1"/>
          <p:nvPr/>
        </p:nvSpPr>
        <p:spPr>
          <a:xfrm>
            <a:off x="13567669" y="9081397"/>
            <a:ext cx="2752381"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ICS</a:t>
            </a:r>
          </a:p>
        </p:txBody>
      </p:sp>
      <p:sp>
        <p:nvSpPr>
          <p:cNvPr id="68" name="TextBox 68"/>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69" name="TextBox 6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70" name="TextBox 70"/>
          <p:cNvSpPr txBox="1"/>
          <p:nvPr/>
        </p:nvSpPr>
        <p:spPr>
          <a:xfrm>
            <a:off x="4940105"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Historique</a:t>
            </a:r>
            <a:r>
              <a:rPr lang="en-US" sz="2800" spc="84" dirty="0">
                <a:solidFill>
                  <a:srgbClr val="191919"/>
                </a:solidFill>
                <a:latin typeface="Aileron Heavy"/>
              </a:rPr>
              <a:t> :</a:t>
            </a:r>
          </a:p>
        </p:txBody>
      </p:sp>
      <p:sp>
        <p:nvSpPr>
          <p:cNvPr id="74" name="Slide Number Placeholder 73">
            <a:extLst>
              <a:ext uri="{FF2B5EF4-FFF2-40B4-BE49-F238E27FC236}">
                <a16:creationId xmlns:a16="http://schemas.microsoft.com/office/drawing/2014/main" id="{ECA80EC1-0F89-4BAC-B075-18EFE9E2621F}"/>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t="223" b="223"/>
          <a:stretch>
            <a:fillRect/>
          </a:stretch>
        </p:blipFill>
        <p:spPr>
          <a:xfrm>
            <a:off x="2753579" y="3009900"/>
            <a:ext cx="12780841" cy="6923569"/>
          </a:xfrm>
          <a:prstGeom prst="rect">
            <a:avLst/>
          </a:prstGeom>
        </p:spPr>
      </p:pic>
      <p:sp>
        <p:nvSpPr>
          <p:cNvPr id="18" name="TextBox 1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4921254" y="1717379"/>
            <a:ext cx="5816854"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4917384"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O</a:t>
            </a:r>
            <a:r>
              <a:rPr lang="en-US" sz="2800" u="none" spc="84">
                <a:solidFill>
                  <a:srgbClr val="191919"/>
                </a:solidFill>
                <a:latin typeface="Aileron Heavy"/>
              </a:rPr>
              <a:t>rganigramme de la structure d’accueil :</a:t>
            </a:r>
          </a:p>
        </p:txBody>
      </p:sp>
      <p:sp>
        <p:nvSpPr>
          <p:cNvPr id="28" name="Slide Number Placeholder 27">
            <a:extLst>
              <a:ext uri="{FF2B5EF4-FFF2-40B4-BE49-F238E27FC236}">
                <a16:creationId xmlns:a16="http://schemas.microsoft.com/office/drawing/2014/main" id="{40A5DDF1-6A0C-4421-BCAF-6D5404559CC7}"/>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92628"/>
            <a:ext cx="283987" cy="464602"/>
          </a:xfrm>
          <a:prstGeom prst="rect">
            <a:avLst/>
          </a:prstGeom>
        </p:spPr>
      </p:pic>
      <p:pic>
        <p:nvPicPr>
          <p:cNvPr id="17" name="Picture 17"/>
          <p:cNvPicPr>
            <a:picLocks noChangeAspect="1"/>
          </p:cNvPicPr>
          <p:nvPr/>
        </p:nvPicPr>
        <p:blipFill>
          <a:blip r:embed="rId4"/>
          <a:srcRect/>
          <a:stretch>
            <a:fillRect/>
          </a:stretch>
        </p:blipFill>
        <p:spPr>
          <a:xfrm>
            <a:off x="2907989" y="3065170"/>
            <a:ext cx="12967336" cy="6741197"/>
          </a:xfrm>
          <a:prstGeom prst="rect">
            <a:avLst/>
          </a:prstGeom>
        </p:spPr>
      </p:pic>
      <p:pic>
        <p:nvPicPr>
          <p:cNvPr id="18" name="Picture 18"/>
          <p:cNvPicPr>
            <a:picLocks noChangeAspect="1"/>
          </p:cNvPicPr>
          <p:nvPr/>
        </p:nvPicPr>
        <p:blipFill>
          <a:blip r:embed="rId5"/>
          <a:srcRect/>
          <a:stretch>
            <a:fillRect/>
          </a:stretch>
        </p:blipFill>
        <p:spPr>
          <a:xfrm>
            <a:off x="6502831" y="4965877"/>
            <a:ext cx="6076988" cy="3198015"/>
          </a:xfrm>
          <a:prstGeom prst="rect">
            <a:avLst/>
          </a:prstGeom>
        </p:spPr>
      </p:pic>
      <p:pic>
        <p:nvPicPr>
          <p:cNvPr id="19" name="Picture 19"/>
          <p:cNvPicPr>
            <a:picLocks noChangeAspect="1"/>
          </p:cNvPicPr>
          <p:nvPr/>
        </p:nvPicPr>
        <p:blipFill>
          <a:blip r:embed="rId6"/>
          <a:srcRect/>
          <a:stretch>
            <a:fillRect/>
          </a:stretch>
        </p:blipFill>
        <p:spPr>
          <a:xfrm>
            <a:off x="4019641" y="3906158"/>
            <a:ext cx="1200360" cy="1429000"/>
          </a:xfrm>
          <a:prstGeom prst="rect">
            <a:avLst/>
          </a:prstGeom>
        </p:spPr>
      </p:pic>
      <p:pic>
        <p:nvPicPr>
          <p:cNvPr id="20" name="Picture 20"/>
          <p:cNvPicPr>
            <a:picLocks noChangeAspect="1"/>
          </p:cNvPicPr>
          <p:nvPr/>
        </p:nvPicPr>
        <p:blipFill>
          <a:blip r:embed="rId7"/>
          <a:srcRect/>
          <a:stretch>
            <a:fillRect/>
          </a:stretch>
        </p:blipFill>
        <p:spPr>
          <a:xfrm>
            <a:off x="13929159" y="4135167"/>
            <a:ext cx="1339824" cy="1361956"/>
          </a:xfrm>
          <a:prstGeom prst="rect">
            <a:avLst/>
          </a:prstGeom>
        </p:spPr>
      </p:pic>
      <p:pic>
        <p:nvPicPr>
          <p:cNvPr id="21" name="Picture 21"/>
          <p:cNvPicPr>
            <a:picLocks noChangeAspect="1"/>
          </p:cNvPicPr>
          <p:nvPr/>
        </p:nvPicPr>
        <p:blipFill>
          <a:blip r:embed="rId8"/>
          <a:srcRect/>
          <a:stretch>
            <a:fillRect/>
          </a:stretch>
        </p:blipFill>
        <p:spPr>
          <a:xfrm>
            <a:off x="4019641" y="6953457"/>
            <a:ext cx="1371810" cy="1772936"/>
          </a:xfrm>
          <a:prstGeom prst="rect">
            <a:avLst/>
          </a:prstGeom>
        </p:spPr>
      </p:pic>
      <p:sp>
        <p:nvSpPr>
          <p:cNvPr id="22" name="TextBox 22"/>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3" name="TextBox 23"/>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4" name="TextBox 24"/>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5" name="TextBox 25"/>
          <p:cNvSpPr txBox="1"/>
          <p:nvPr/>
        </p:nvSpPr>
        <p:spPr>
          <a:xfrm>
            <a:off x="4725545" y="15578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26" name="TextBox 26"/>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7" name="TextBox 27"/>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TextBox 28"/>
          <p:cNvSpPr txBox="1"/>
          <p:nvPr/>
        </p:nvSpPr>
        <p:spPr>
          <a:xfrm>
            <a:off x="4725545" y="2299011"/>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a:t>
            </a:r>
            <a:r>
              <a:rPr lang="en-US" sz="2800" u="none" spc="84">
                <a:solidFill>
                  <a:srgbClr val="191919"/>
                </a:solidFill>
                <a:latin typeface="Aileron Heavy"/>
              </a:rPr>
              <a:t>roblématique :</a:t>
            </a:r>
          </a:p>
        </p:txBody>
      </p:sp>
      <p:sp>
        <p:nvSpPr>
          <p:cNvPr id="29" name="TextBox 29"/>
          <p:cNvSpPr txBox="1"/>
          <p:nvPr/>
        </p:nvSpPr>
        <p:spPr>
          <a:xfrm>
            <a:off x="2601381" y="8921530"/>
            <a:ext cx="3491875" cy="730885"/>
          </a:xfrm>
          <a:prstGeom prst="rect">
            <a:avLst/>
          </a:prstGeom>
        </p:spPr>
        <p:txBody>
          <a:bodyPr lIns="0" tIns="0" rIns="0" bIns="0" rtlCol="0" anchor="t">
            <a:spAutoFit/>
          </a:bodyPr>
          <a:lstStyle/>
          <a:p>
            <a:pPr algn="ctr">
              <a:lnSpc>
                <a:spcPts val="2940"/>
              </a:lnSpc>
            </a:pPr>
            <a:r>
              <a:rPr lang="en-US" sz="2100" dirty="0" err="1">
                <a:solidFill>
                  <a:srgbClr val="000000"/>
                </a:solidFill>
                <a:latin typeface="Arimo Bold"/>
              </a:rPr>
              <a:t>Difficulté</a:t>
            </a:r>
            <a:endParaRPr lang="en-US" sz="2100" dirty="0">
              <a:solidFill>
                <a:srgbClr val="000000"/>
              </a:solidFill>
              <a:latin typeface="Arimo Bold"/>
            </a:endParaRPr>
          </a:p>
          <a:p>
            <a:pPr algn="ctr">
              <a:lnSpc>
                <a:spcPts val="2940"/>
              </a:lnSpc>
            </a:pPr>
            <a:r>
              <a:rPr lang="en-US" sz="2100" dirty="0" err="1">
                <a:solidFill>
                  <a:srgbClr val="000000"/>
                </a:solidFill>
                <a:latin typeface="Arimo Bold"/>
              </a:rPr>
              <a:t>d'accès</a:t>
            </a:r>
            <a:r>
              <a:rPr lang="en-US" sz="2100" dirty="0">
                <a:solidFill>
                  <a:srgbClr val="000000"/>
                </a:solidFill>
                <a:latin typeface="Arimo Bold"/>
              </a:rPr>
              <a:t> à </a:t>
            </a:r>
            <a:r>
              <a:rPr lang="en-US" sz="2100" dirty="0" err="1">
                <a:solidFill>
                  <a:srgbClr val="000000"/>
                </a:solidFill>
                <a:latin typeface="Arimo Bold"/>
              </a:rPr>
              <a:t>l’information</a:t>
            </a:r>
            <a:endParaRPr lang="en-US" sz="2100" dirty="0">
              <a:solidFill>
                <a:srgbClr val="000000"/>
              </a:solidFill>
              <a:latin typeface="Arimo Bold"/>
            </a:endParaRPr>
          </a:p>
        </p:txBody>
      </p:sp>
      <p:sp>
        <p:nvSpPr>
          <p:cNvPr id="30" name="TextBox 30"/>
          <p:cNvSpPr txBox="1"/>
          <p:nvPr/>
        </p:nvSpPr>
        <p:spPr>
          <a:xfrm>
            <a:off x="3220473" y="3178095"/>
            <a:ext cx="2743619" cy="361174"/>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Perte de temps</a:t>
            </a:r>
          </a:p>
        </p:txBody>
      </p:sp>
      <p:sp>
        <p:nvSpPr>
          <p:cNvPr id="31" name="TextBox 31"/>
          <p:cNvSpPr txBox="1"/>
          <p:nvPr/>
        </p:nvSpPr>
        <p:spPr>
          <a:xfrm>
            <a:off x="13074029" y="3178095"/>
            <a:ext cx="2743619" cy="728063"/>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Risque d'erreurs humaines</a:t>
            </a:r>
          </a:p>
        </p:txBody>
      </p:sp>
      <p:sp>
        <p:nvSpPr>
          <p:cNvPr id="33" name="TextBox 33"/>
          <p:cNvSpPr txBox="1"/>
          <p:nvPr/>
        </p:nvSpPr>
        <p:spPr>
          <a:xfrm>
            <a:off x="8169515" y="8463695"/>
            <a:ext cx="2743619" cy="84709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Collaborateurs Deloitte</a:t>
            </a:r>
          </a:p>
        </p:txBody>
      </p:sp>
      <p:sp>
        <p:nvSpPr>
          <p:cNvPr id="37" name="Slide Number Placeholder 36">
            <a:extLst>
              <a:ext uri="{FF2B5EF4-FFF2-40B4-BE49-F238E27FC236}">
                <a16:creationId xmlns:a16="http://schemas.microsoft.com/office/drawing/2014/main" id="{E448E142-D2F1-4028-ACDF-735D015EFFFD}"/>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38" name="TextBox 32">
            <a:extLst>
              <a:ext uri="{FF2B5EF4-FFF2-40B4-BE49-F238E27FC236}">
                <a16:creationId xmlns:a16="http://schemas.microsoft.com/office/drawing/2014/main" id="{D0972E08-E438-47C7-B912-185E61AFBBD8}"/>
              </a:ext>
            </a:extLst>
          </p:cNvPr>
          <p:cNvSpPr txBox="1"/>
          <p:nvPr/>
        </p:nvSpPr>
        <p:spPr>
          <a:xfrm>
            <a:off x="12700954" y="9162148"/>
            <a:ext cx="3148646" cy="442814"/>
          </a:xfrm>
          <a:prstGeom prst="rect">
            <a:avLst/>
          </a:prstGeom>
        </p:spPr>
        <p:txBody>
          <a:bodyPr wrap="square" lIns="0" tIns="0" rIns="0" bIns="0" rtlCol="0" anchor="t">
            <a:spAutoFit/>
          </a:bodyPr>
          <a:lstStyle/>
          <a:p>
            <a:pPr algn="ctr">
              <a:lnSpc>
                <a:spcPts val="1719"/>
              </a:lnSpc>
            </a:pPr>
            <a:r>
              <a:rPr lang="en-US" sz="2100" dirty="0" err="1">
                <a:solidFill>
                  <a:srgbClr val="000000"/>
                </a:solidFill>
                <a:latin typeface="Arimo Bold"/>
              </a:rPr>
              <a:t>Difficulté</a:t>
            </a:r>
            <a:r>
              <a:rPr lang="en-US" sz="2100" dirty="0">
                <a:solidFill>
                  <a:srgbClr val="000000"/>
                </a:solidFill>
                <a:latin typeface="Arimo Bold"/>
              </a:rPr>
              <a:t> </a:t>
            </a:r>
            <a:r>
              <a:rPr lang="en-US" sz="2100" dirty="0" err="1">
                <a:solidFill>
                  <a:srgbClr val="000000"/>
                </a:solidFill>
                <a:latin typeface="Arimo Bold"/>
              </a:rPr>
              <a:t>d’integration</a:t>
            </a:r>
            <a:r>
              <a:rPr lang="en-US" sz="2100" dirty="0">
                <a:solidFill>
                  <a:srgbClr val="000000"/>
                </a:solidFill>
                <a:latin typeface="Arimo Bold"/>
              </a:rPr>
              <a:t> des nouveaux </a:t>
            </a:r>
          </a:p>
        </p:txBody>
      </p:sp>
      <p:pic>
        <p:nvPicPr>
          <p:cNvPr id="39" name="Picture 27">
            <a:extLst>
              <a:ext uri="{FF2B5EF4-FFF2-40B4-BE49-F238E27FC236}">
                <a16:creationId xmlns:a16="http://schemas.microsoft.com/office/drawing/2014/main" id="{345CEF1F-0905-4F6E-8CB0-D49ABBC61DCF}"/>
              </a:ext>
            </a:extLst>
          </p:cNvPr>
          <p:cNvPicPr>
            <a:picLocks noChangeAspect="1"/>
          </p:cNvPicPr>
          <p:nvPr/>
        </p:nvPicPr>
        <p:blipFill>
          <a:blip r:embed="rId9"/>
          <a:srcRect/>
          <a:stretch>
            <a:fillRect/>
          </a:stretch>
        </p:blipFill>
        <p:spPr>
          <a:xfrm>
            <a:off x="13687046" y="7571183"/>
            <a:ext cx="1574068" cy="1480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grpSp>
        <p:nvGrpSpPr>
          <p:cNvPr id="17" name="Group 17"/>
          <p:cNvGrpSpPr/>
          <p:nvPr/>
        </p:nvGrpSpPr>
        <p:grpSpPr>
          <a:xfrm rot="-10800000">
            <a:off x="9489400" y="4572000"/>
            <a:ext cx="6379229" cy="304800"/>
            <a:chOff x="0" y="0"/>
            <a:chExt cx="12147115" cy="580390"/>
          </a:xfrm>
        </p:grpSpPr>
        <p:sp>
          <p:nvSpPr>
            <p:cNvPr id="18" name="Freeform 18"/>
            <p:cNvSpPr/>
            <p:nvPr/>
          </p:nvSpPr>
          <p:spPr>
            <a:xfrm>
              <a:off x="11734365"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19" name="Freeform 19"/>
            <p:cNvSpPr/>
            <p:nvPr/>
          </p:nvSpPr>
          <p:spPr>
            <a:xfrm>
              <a:off x="0" y="-2540"/>
              <a:ext cx="12147115" cy="582930"/>
            </a:xfrm>
            <a:custGeom>
              <a:avLst/>
              <a:gdLst/>
              <a:ahLst/>
              <a:cxnLst/>
              <a:rect l="l" t="t" r="r" b="b"/>
              <a:pathLst>
                <a:path w="12147115" h="582930">
                  <a:moveTo>
                    <a:pt x="12130605" y="261620"/>
                  </a:moveTo>
                  <a:lnTo>
                    <a:pt x="11755955" y="8890"/>
                  </a:lnTo>
                  <a:cubicBezTo>
                    <a:pt x="11744525" y="1270"/>
                    <a:pt x="11729285" y="0"/>
                    <a:pt x="11716585" y="6350"/>
                  </a:cubicBezTo>
                  <a:cubicBezTo>
                    <a:pt x="11703885" y="12700"/>
                    <a:pt x="11696265" y="25400"/>
                    <a:pt x="11696265" y="39370"/>
                  </a:cubicBezTo>
                  <a:lnTo>
                    <a:pt x="11696265" y="254000"/>
                  </a:lnTo>
                  <a:lnTo>
                    <a:pt x="0" y="254000"/>
                  </a:lnTo>
                  <a:lnTo>
                    <a:pt x="0" y="330200"/>
                  </a:lnTo>
                  <a:lnTo>
                    <a:pt x="11696265" y="330200"/>
                  </a:lnTo>
                  <a:lnTo>
                    <a:pt x="11696265" y="544830"/>
                  </a:lnTo>
                  <a:cubicBezTo>
                    <a:pt x="11696265" y="558800"/>
                    <a:pt x="11703885" y="571500"/>
                    <a:pt x="11716585" y="577850"/>
                  </a:cubicBezTo>
                  <a:cubicBezTo>
                    <a:pt x="11721665" y="580390"/>
                    <a:pt x="11728015" y="582930"/>
                    <a:pt x="11734365" y="582930"/>
                  </a:cubicBezTo>
                  <a:cubicBezTo>
                    <a:pt x="11741985" y="582930"/>
                    <a:pt x="11749605" y="580390"/>
                    <a:pt x="11755955" y="576580"/>
                  </a:cubicBezTo>
                  <a:lnTo>
                    <a:pt x="12130605" y="323850"/>
                  </a:lnTo>
                  <a:cubicBezTo>
                    <a:pt x="12140765" y="316230"/>
                    <a:pt x="12147115" y="304800"/>
                    <a:pt x="12147115" y="292100"/>
                  </a:cubicBezTo>
                  <a:cubicBezTo>
                    <a:pt x="12147115" y="279400"/>
                    <a:pt x="12140765" y="267970"/>
                    <a:pt x="12130605" y="261620"/>
                  </a:cubicBezTo>
                  <a:close/>
                  <a:moveTo>
                    <a:pt x="11772465" y="473710"/>
                  </a:moveTo>
                  <a:lnTo>
                    <a:pt x="11772465" y="111760"/>
                  </a:lnTo>
                  <a:lnTo>
                    <a:pt x="12040435" y="292100"/>
                  </a:lnTo>
                  <a:lnTo>
                    <a:pt x="11772465" y="473710"/>
                  </a:lnTo>
                  <a:close/>
                </a:path>
              </a:pathLst>
            </a:custGeom>
            <a:solidFill>
              <a:srgbClr val="2C92D5"/>
            </a:solidFill>
          </p:spPr>
        </p:sp>
      </p:grpSp>
      <p:grpSp>
        <p:nvGrpSpPr>
          <p:cNvPr id="20" name="Group 20"/>
          <p:cNvGrpSpPr/>
          <p:nvPr/>
        </p:nvGrpSpPr>
        <p:grpSpPr>
          <a:xfrm>
            <a:off x="2546571" y="4572000"/>
            <a:ext cx="6569729" cy="304800"/>
            <a:chOff x="0" y="0"/>
            <a:chExt cx="12509859" cy="580390"/>
          </a:xfrm>
        </p:grpSpPr>
        <p:sp>
          <p:nvSpPr>
            <p:cNvPr id="21" name="Freeform 21"/>
            <p:cNvSpPr/>
            <p:nvPr/>
          </p:nvSpPr>
          <p:spPr>
            <a:xfrm>
              <a:off x="12097109"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22" name="Freeform 22"/>
            <p:cNvSpPr/>
            <p:nvPr/>
          </p:nvSpPr>
          <p:spPr>
            <a:xfrm>
              <a:off x="0" y="-2540"/>
              <a:ext cx="12509859" cy="582930"/>
            </a:xfrm>
            <a:custGeom>
              <a:avLst/>
              <a:gdLst/>
              <a:ahLst/>
              <a:cxnLst/>
              <a:rect l="l" t="t" r="r" b="b"/>
              <a:pathLst>
                <a:path w="12509859" h="582930">
                  <a:moveTo>
                    <a:pt x="12493349" y="261620"/>
                  </a:moveTo>
                  <a:lnTo>
                    <a:pt x="12118699" y="8890"/>
                  </a:lnTo>
                  <a:cubicBezTo>
                    <a:pt x="12107269" y="1270"/>
                    <a:pt x="12092029" y="0"/>
                    <a:pt x="12079329" y="6350"/>
                  </a:cubicBezTo>
                  <a:cubicBezTo>
                    <a:pt x="12066629" y="12700"/>
                    <a:pt x="12059009" y="25400"/>
                    <a:pt x="12059009" y="39370"/>
                  </a:cubicBezTo>
                  <a:lnTo>
                    <a:pt x="12059009" y="254000"/>
                  </a:lnTo>
                  <a:lnTo>
                    <a:pt x="0" y="254000"/>
                  </a:lnTo>
                  <a:lnTo>
                    <a:pt x="0" y="330200"/>
                  </a:lnTo>
                  <a:lnTo>
                    <a:pt x="12059009" y="330200"/>
                  </a:lnTo>
                  <a:lnTo>
                    <a:pt x="12059009" y="544830"/>
                  </a:lnTo>
                  <a:cubicBezTo>
                    <a:pt x="12059009" y="558800"/>
                    <a:pt x="12066629" y="571500"/>
                    <a:pt x="12079329" y="577850"/>
                  </a:cubicBezTo>
                  <a:cubicBezTo>
                    <a:pt x="12084409" y="580390"/>
                    <a:pt x="12090759" y="582930"/>
                    <a:pt x="12097109" y="582930"/>
                  </a:cubicBezTo>
                  <a:cubicBezTo>
                    <a:pt x="12104729" y="582930"/>
                    <a:pt x="12112349" y="580390"/>
                    <a:pt x="12118699" y="576580"/>
                  </a:cubicBezTo>
                  <a:lnTo>
                    <a:pt x="12493349" y="323850"/>
                  </a:lnTo>
                  <a:cubicBezTo>
                    <a:pt x="12503509" y="316230"/>
                    <a:pt x="12509859" y="304800"/>
                    <a:pt x="12509859" y="292100"/>
                  </a:cubicBezTo>
                  <a:cubicBezTo>
                    <a:pt x="12509859" y="279400"/>
                    <a:pt x="12503509" y="267970"/>
                    <a:pt x="12493349" y="261620"/>
                  </a:cubicBezTo>
                  <a:close/>
                  <a:moveTo>
                    <a:pt x="12135209" y="473710"/>
                  </a:moveTo>
                  <a:lnTo>
                    <a:pt x="12135209" y="111760"/>
                  </a:lnTo>
                  <a:lnTo>
                    <a:pt x="12403179" y="292100"/>
                  </a:lnTo>
                  <a:lnTo>
                    <a:pt x="12135209" y="473710"/>
                  </a:lnTo>
                  <a:close/>
                </a:path>
              </a:pathLst>
            </a:custGeom>
            <a:solidFill>
              <a:srgbClr val="2C92D5"/>
            </a:solidFill>
          </p:spPr>
        </p:sp>
      </p:grpSp>
      <p:pic>
        <p:nvPicPr>
          <p:cNvPr id="23" name="Picture 23"/>
          <p:cNvPicPr>
            <a:picLocks noChangeAspect="1"/>
          </p:cNvPicPr>
          <p:nvPr/>
        </p:nvPicPr>
        <p:blipFill>
          <a:blip r:embed="rId4"/>
          <a:srcRect/>
          <a:stretch>
            <a:fillRect/>
          </a:stretch>
        </p:blipFill>
        <p:spPr>
          <a:xfrm>
            <a:off x="7680891" y="2740200"/>
            <a:ext cx="3529074" cy="3145287"/>
          </a:xfrm>
          <a:prstGeom prst="rect">
            <a:avLst/>
          </a:prstGeom>
        </p:spPr>
      </p:pic>
      <p:pic>
        <p:nvPicPr>
          <p:cNvPr id="24" name="Picture 24"/>
          <p:cNvPicPr>
            <a:picLocks noChangeAspect="1"/>
          </p:cNvPicPr>
          <p:nvPr/>
        </p:nvPicPr>
        <p:blipFill>
          <a:blip r:embed="rId5"/>
          <a:srcRect/>
          <a:stretch>
            <a:fillRect/>
          </a:stretch>
        </p:blipFill>
        <p:spPr>
          <a:xfrm>
            <a:off x="10884886" y="6518933"/>
            <a:ext cx="1803653" cy="1876362"/>
          </a:xfrm>
          <a:prstGeom prst="rect">
            <a:avLst/>
          </a:prstGeom>
        </p:spPr>
      </p:pic>
      <p:pic>
        <p:nvPicPr>
          <p:cNvPr id="25" name="Picture 25"/>
          <p:cNvPicPr>
            <a:picLocks noChangeAspect="1"/>
          </p:cNvPicPr>
          <p:nvPr/>
        </p:nvPicPr>
        <p:blipFill>
          <a:blip r:embed="rId6"/>
          <a:srcRect/>
          <a:stretch>
            <a:fillRect/>
          </a:stretch>
        </p:blipFill>
        <p:spPr>
          <a:xfrm>
            <a:off x="6303922" y="6642754"/>
            <a:ext cx="1659026" cy="1659026"/>
          </a:xfrm>
          <a:prstGeom prst="rect">
            <a:avLst/>
          </a:prstGeom>
        </p:spPr>
      </p:pic>
      <p:pic>
        <p:nvPicPr>
          <p:cNvPr id="26" name="Picture 26"/>
          <p:cNvPicPr>
            <a:picLocks noChangeAspect="1"/>
          </p:cNvPicPr>
          <p:nvPr/>
        </p:nvPicPr>
        <p:blipFill>
          <a:blip r:embed="rId7"/>
          <a:srcRect/>
          <a:stretch>
            <a:fillRect/>
          </a:stretch>
        </p:blipFill>
        <p:spPr>
          <a:xfrm>
            <a:off x="1907122" y="6764843"/>
            <a:ext cx="1325298" cy="1373366"/>
          </a:xfrm>
          <a:prstGeom prst="rect">
            <a:avLst/>
          </a:prstGeom>
        </p:spPr>
      </p:pic>
      <p:pic>
        <p:nvPicPr>
          <p:cNvPr id="27" name="Picture 27"/>
          <p:cNvPicPr>
            <a:picLocks noChangeAspect="1"/>
          </p:cNvPicPr>
          <p:nvPr/>
        </p:nvPicPr>
        <p:blipFill>
          <a:blip r:embed="rId8"/>
          <a:srcRect/>
          <a:stretch>
            <a:fillRect/>
          </a:stretch>
        </p:blipFill>
        <p:spPr>
          <a:xfrm>
            <a:off x="15046619" y="6595133"/>
            <a:ext cx="1619276" cy="1619276"/>
          </a:xfrm>
          <a:prstGeom prst="rect">
            <a:avLst/>
          </a:prstGeom>
        </p:spPr>
      </p:pic>
      <p:pic>
        <p:nvPicPr>
          <p:cNvPr id="28" name="Picture 28"/>
          <p:cNvPicPr>
            <a:picLocks noChangeAspect="1"/>
          </p:cNvPicPr>
          <p:nvPr/>
        </p:nvPicPr>
        <p:blipFill>
          <a:blip r:embed="rId9"/>
          <a:srcRect/>
          <a:stretch>
            <a:fillRect/>
          </a:stretch>
        </p:blipFill>
        <p:spPr>
          <a:xfrm>
            <a:off x="16133942" y="7587648"/>
            <a:ext cx="493854" cy="493854"/>
          </a:xfrm>
          <a:prstGeom prst="rect">
            <a:avLst/>
          </a:prstGeom>
        </p:spPr>
      </p:pic>
      <p:grpSp>
        <p:nvGrpSpPr>
          <p:cNvPr id="29" name="Group 29"/>
          <p:cNvGrpSpPr/>
          <p:nvPr/>
        </p:nvGrpSpPr>
        <p:grpSpPr>
          <a:xfrm rot="-10800000">
            <a:off x="1154472" y="8382657"/>
            <a:ext cx="2821815" cy="1136292"/>
            <a:chOff x="0" y="0"/>
            <a:chExt cx="7620000" cy="3068431"/>
          </a:xfrm>
        </p:grpSpPr>
        <p:sp>
          <p:nvSpPr>
            <p:cNvPr id="30" name="Freeform 30"/>
            <p:cNvSpPr/>
            <p:nvPr/>
          </p:nvSpPr>
          <p:spPr>
            <a:xfrm>
              <a:off x="-1270" y="-2540"/>
              <a:ext cx="7623809" cy="3070971"/>
            </a:xfrm>
            <a:custGeom>
              <a:avLst/>
              <a:gdLst/>
              <a:ahLst/>
              <a:cxnLst/>
              <a:rect l="l" t="t" r="r" b="b"/>
              <a:pathLst>
                <a:path w="7623809" h="3070971">
                  <a:moveTo>
                    <a:pt x="3810" y="0"/>
                  </a:moveTo>
                  <a:lnTo>
                    <a:pt x="0" y="2180700"/>
                  </a:lnTo>
                  <a:lnTo>
                    <a:pt x="0" y="2538841"/>
                  </a:lnTo>
                  <a:lnTo>
                    <a:pt x="3591560" y="2541381"/>
                  </a:lnTo>
                  <a:lnTo>
                    <a:pt x="3810000" y="3070971"/>
                  </a:lnTo>
                  <a:lnTo>
                    <a:pt x="4028440" y="2541381"/>
                  </a:lnTo>
                  <a:lnTo>
                    <a:pt x="7620000" y="2543921"/>
                  </a:lnTo>
                  <a:lnTo>
                    <a:pt x="7620000" y="2185781"/>
                  </a:lnTo>
                  <a:lnTo>
                    <a:pt x="7623809" y="5080"/>
                  </a:lnTo>
                  <a:lnTo>
                    <a:pt x="3810" y="0"/>
                  </a:lnTo>
                  <a:close/>
                </a:path>
              </a:pathLst>
            </a:custGeom>
            <a:solidFill>
              <a:srgbClr val="7BD3DD"/>
            </a:solidFill>
          </p:spPr>
        </p:sp>
      </p:grpSp>
      <p:grpSp>
        <p:nvGrpSpPr>
          <p:cNvPr id="31" name="Group 31"/>
          <p:cNvGrpSpPr/>
          <p:nvPr/>
        </p:nvGrpSpPr>
        <p:grpSpPr>
          <a:xfrm rot="-10800000">
            <a:off x="5693711" y="8343901"/>
            <a:ext cx="2821815" cy="1175047"/>
            <a:chOff x="0" y="0"/>
            <a:chExt cx="7620000" cy="3173086"/>
          </a:xfrm>
        </p:grpSpPr>
        <p:sp>
          <p:nvSpPr>
            <p:cNvPr id="32" name="Freeform 32"/>
            <p:cNvSpPr/>
            <p:nvPr/>
          </p:nvSpPr>
          <p:spPr>
            <a:xfrm>
              <a:off x="-1270" y="-2540"/>
              <a:ext cx="7623809" cy="3175626"/>
            </a:xfrm>
            <a:custGeom>
              <a:avLst/>
              <a:gdLst/>
              <a:ahLst/>
              <a:cxnLst/>
              <a:rect l="l" t="t" r="r" b="b"/>
              <a:pathLst>
                <a:path w="7623809" h="3175626">
                  <a:moveTo>
                    <a:pt x="3810" y="0"/>
                  </a:moveTo>
                  <a:lnTo>
                    <a:pt x="0" y="2285356"/>
                  </a:lnTo>
                  <a:lnTo>
                    <a:pt x="0" y="2643496"/>
                  </a:lnTo>
                  <a:lnTo>
                    <a:pt x="3591560" y="2646036"/>
                  </a:lnTo>
                  <a:lnTo>
                    <a:pt x="3810000" y="3175626"/>
                  </a:lnTo>
                  <a:lnTo>
                    <a:pt x="4028440" y="2646036"/>
                  </a:lnTo>
                  <a:lnTo>
                    <a:pt x="7620000" y="2648576"/>
                  </a:lnTo>
                  <a:lnTo>
                    <a:pt x="7620000" y="2290436"/>
                  </a:lnTo>
                  <a:lnTo>
                    <a:pt x="7623809" y="5080"/>
                  </a:lnTo>
                  <a:lnTo>
                    <a:pt x="3810" y="0"/>
                  </a:lnTo>
                  <a:close/>
                </a:path>
              </a:pathLst>
            </a:custGeom>
            <a:solidFill>
              <a:srgbClr val="37C9EF"/>
            </a:solidFill>
          </p:spPr>
        </p:sp>
      </p:grpSp>
      <p:grpSp>
        <p:nvGrpSpPr>
          <p:cNvPr id="33" name="Group 33"/>
          <p:cNvGrpSpPr/>
          <p:nvPr/>
        </p:nvGrpSpPr>
        <p:grpSpPr>
          <a:xfrm rot="-10800000">
            <a:off x="10257510" y="8353426"/>
            <a:ext cx="2821815" cy="1165522"/>
            <a:chOff x="0" y="0"/>
            <a:chExt cx="7620000" cy="3147365"/>
          </a:xfrm>
        </p:grpSpPr>
        <p:sp>
          <p:nvSpPr>
            <p:cNvPr id="34" name="Freeform 34"/>
            <p:cNvSpPr/>
            <p:nvPr/>
          </p:nvSpPr>
          <p:spPr>
            <a:xfrm>
              <a:off x="-1270" y="-2540"/>
              <a:ext cx="7623809" cy="3149904"/>
            </a:xfrm>
            <a:custGeom>
              <a:avLst/>
              <a:gdLst/>
              <a:ahLst/>
              <a:cxnLst/>
              <a:rect l="l" t="t" r="r" b="b"/>
              <a:pathLst>
                <a:path w="7623809" h="3149904">
                  <a:moveTo>
                    <a:pt x="3810" y="0"/>
                  </a:moveTo>
                  <a:lnTo>
                    <a:pt x="0" y="2259635"/>
                  </a:lnTo>
                  <a:lnTo>
                    <a:pt x="0" y="2617775"/>
                  </a:lnTo>
                  <a:lnTo>
                    <a:pt x="3591560" y="2620315"/>
                  </a:lnTo>
                  <a:lnTo>
                    <a:pt x="3810000" y="3149904"/>
                  </a:lnTo>
                  <a:lnTo>
                    <a:pt x="4028440" y="2620315"/>
                  </a:lnTo>
                  <a:lnTo>
                    <a:pt x="7620000" y="2622854"/>
                  </a:lnTo>
                  <a:lnTo>
                    <a:pt x="7620000" y="2264715"/>
                  </a:lnTo>
                  <a:lnTo>
                    <a:pt x="7623809" y="5080"/>
                  </a:lnTo>
                  <a:lnTo>
                    <a:pt x="3810" y="0"/>
                  </a:lnTo>
                  <a:close/>
                </a:path>
              </a:pathLst>
            </a:custGeom>
            <a:solidFill>
              <a:srgbClr val="2C92D5"/>
            </a:solidFill>
          </p:spPr>
        </p:sp>
      </p:grpSp>
      <p:grpSp>
        <p:nvGrpSpPr>
          <p:cNvPr id="35" name="Group 35"/>
          <p:cNvGrpSpPr/>
          <p:nvPr/>
        </p:nvGrpSpPr>
        <p:grpSpPr>
          <a:xfrm rot="-10800000">
            <a:off x="14445838" y="8363607"/>
            <a:ext cx="2821815" cy="1155342"/>
            <a:chOff x="0" y="0"/>
            <a:chExt cx="7620000" cy="3119873"/>
          </a:xfrm>
        </p:grpSpPr>
        <p:sp>
          <p:nvSpPr>
            <p:cNvPr id="36" name="Freeform 36"/>
            <p:cNvSpPr/>
            <p:nvPr/>
          </p:nvSpPr>
          <p:spPr>
            <a:xfrm>
              <a:off x="-1270" y="-2540"/>
              <a:ext cx="7623809" cy="3122413"/>
            </a:xfrm>
            <a:custGeom>
              <a:avLst/>
              <a:gdLst/>
              <a:ahLst/>
              <a:cxnLst/>
              <a:rect l="l" t="t" r="r" b="b"/>
              <a:pathLst>
                <a:path w="7623809" h="3122413">
                  <a:moveTo>
                    <a:pt x="3810" y="0"/>
                  </a:moveTo>
                  <a:lnTo>
                    <a:pt x="0" y="2232143"/>
                  </a:lnTo>
                  <a:lnTo>
                    <a:pt x="0" y="2590283"/>
                  </a:lnTo>
                  <a:lnTo>
                    <a:pt x="3591560" y="2592823"/>
                  </a:lnTo>
                  <a:lnTo>
                    <a:pt x="3810000" y="3122413"/>
                  </a:lnTo>
                  <a:lnTo>
                    <a:pt x="4028440" y="2592823"/>
                  </a:lnTo>
                  <a:lnTo>
                    <a:pt x="7620000" y="2595363"/>
                  </a:lnTo>
                  <a:lnTo>
                    <a:pt x="7620000" y="2237223"/>
                  </a:lnTo>
                  <a:lnTo>
                    <a:pt x="7623809" y="5080"/>
                  </a:lnTo>
                  <a:lnTo>
                    <a:pt x="3810" y="0"/>
                  </a:lnTo>
                  <a:close/>
                </a:path>
              </a:pathLst>
            </a:custGeom>
            <a:solidFill>
              <a:srgbClr val="13538A"/>
            </a:solidFill>
          </p:spPr>
        </p:sp>
      </p:grpSp>
      <p:grpSp>
        <p:nvGrpSpPr>
          <p:cNvPr id="37" name="Group 37"/>
          <p:cNvGrpSpPr/>
          <p:nvPr/>
        </p:nvGrpSpPr>
        <p:grpSpPr>
          <a:xfrm rot="5400000">
            <a:off x="15183679" y="5235053"/>
            <a:ext cx="1345157" cy="304800"/>
            <a:chOff x="0" y="0"/>
            <a:chExt cx="2561403" cy="580390"/>
          </a:xfrm>
        </p:grpSpPr>
        <p:sp>
          <p:nvSpPr>
            <p:cNvPr id="38" name="Freeform 38"/>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39" name="Freeform 39"/>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40" name="TextBox 40"/>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41" name="TextBox 41"/>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42" name="TextBox 4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3" name="TextBox 43"/>
          <p:cNvSpPr txBox="1"/>
          <p:nvPr/>
        </p:nvSpPr>
        <p:spPr>
          <a:xfrm>
            <a:off x="4725545" y="16340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44" name="TextBox 4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5" name="TextBox 4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TextBox 46"/>
          <p:cNvSpPr txBox="1"/>
          <p:nvPr/>
        </p:nvSpPr>
        <p:spPr>
          <a:xfrm>
            <a:off x="4725545" y="2427948"/>
            <a:ext cx="25903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Solution </a:t>
            </a:r>
            <a:r>
              <a:rPr lang="en-US" sz="2800" u="none" spc="84">
                <a:solidFill>
                  <a:srgbClr val="191919"/>
                </a:solidFill>
                <a:latin typeface="Aileron Heavy"/>
              </a:rPr>
              <a:t>:</a:t>
            </a:r>
          </a:p>
        </p:txBody>
      </p:sp>
      <p:sp>
        <p:nvSpPr>
          <p:cNvPr id="47" name="TextBox 47"/>
          <p:cNvSpPr txBox="1"/>
          <p:nvPr/>
        </p:nvSpPr>
        <p:spPr>
          <a:xfrm>
            <a:off x="7659548" y="4991658"/>
            <a:ext cx="3281218" cy="1020151"/>
          </a:xfrm>
          <a:prstGeom prst="rect">
            <a:avLst/>
          </a:prstGeom>
        </p:spPr>
        <p:txBody>
          <a:bodyPr wrap="square" lIns="0" tIns="0" rIns="0" bIns="0" rtlCol="0" anchor="t">
            <a:spAutoFit/>
          </a:bodyPr>
          <a:lstStyle/>
          <a:p>
            <a:pPr algn="ctr">
              <a:lnSpc>
                <a:spcPts val="8704"/>
              </a:lnSpc>
            </a:pPr>
            <a:r>
              <a:rPr lang="en-US" sz="6217" dirty="0">
                <a:solidFill>
                  <a:srgbClr val="2C92D5"/>
                </a:solidFill>
                <a:latin typeface="Aileron Heavy"/>
              </a:rPr>
              <a:t>Chatbot</a:t>
            </a:r>
          </a:p>
        </p:txBody>
      </p:sp>
      <p:grpSp>
        <p:nvGrpSpPr>
          <p:cNvPr id="48" name="Group 48"/>
          <p:cNvGrpSpPr/>
          <p:nvPr/>
        </p:nvGrpSpPr>
        <p:grpSpPr>
          <a:xfrm rot="5400000">
            <a:off x="10961734" y="5235053"/>
            <a:ext cx="1345157" cy="304800"/>
            <a:chOff x="0" y="0"/>
            <a:chExt cx="2561403" cy="580390"/>
          </a:xfrm>
        </p:grpSpPr>
        <p:sp>
          <p:nvSpPr>
            <p:cNvPr id="49" name="Freeform 49"/>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0" name="Freeform 50"/>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1" name="Group 51"/>
          <p:cNvGrpSpPr/>
          <p:nvPr/>
        </p:nvGrpSpPr>
        <p:grpSpPr>
          <a:xfrm rot="5400000">
            <a:off x="6348556" y="5246126"/>
            <a:ext cx="1345157" cy="304800"/>
            <a:chOff x="0" y="0"/>
            <a:chExt cx="2561403" cy="580390"/>
          </a:xfrm>
        </p:grpSpPr>
        <p:sp>
          <p:nvSpPr>
            <p:cNvPr id="52" name="Freeform 52"/>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3" name="Freeform 53"/>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4" name="Group 54"/>
          <p:cNvGrpSpPr/>
          <p:nvPr/>
        </p:nvGrpSpPr>
        <p:grpSpPr>
          <a:xfrm rot="5400000">
            <a:off x="1892801" y="5255651"/>
            <a:ext cx="1345157" cy="304800"/>
            <a:chOff x="0" y="0"/>
            <a:chExt cx="2561403" cy="580390"/>
          </a:xfrm>
        </p:grpSpPr>
        <p:sp>
          <p:nvSpPr>
            <p:cNvPr id="55" name="Freeform 55"/>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6" name="Freeform 56"/>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57" name="TextBox 57"/>
          <p:cNvSpPr txBox="1"/>
          <p:nvPr/>
        </p:nvSpPr>
        <p:spPr>
          <a:xfrm>
            <a:off x="1183288" y="8659947"/>
            <a:ext cx="2764182" cy="790772"/>
          </a:xfrm>
          <a:prstGeom prst="rect">
            <a:avLst/>
          </a:prstGeom>
        </p:spPr>
        <p:txBody>
          <a:bodyPr lIns="0" tIns="0" rIns="0" bIns="0" rtlCol="0" anchor="t">
            <a:spAutoFit/>
          </a:bodyPr>
          <a:lstStyle/>
          <a:p>
            <a:pPr algn="ctr">
              <a:lnSpc>
                <a:spcPts val="3190"/>
              </a:lnSpc>
              <a:spcBef>
                <a:spcPct val="0"/>
              </a:spcBef>
            </a:pPr>
            <a:r>
              <a:rPr lang="en-US" sz="2127" spc="106">
                <a:solidFill>
                  <a:srgbClr val="FFFFFF"/>
                </a:solidFill>
                <a:latin typeface="Aileron Regular"/>
              </a:rPr>
              <a:t>Disponible et joinable</a:t>
            </a:r>
          </a:p>
        </p:txBody>
      </p:sp>
      <p:sp>
        <p:nvSpPr>
          <p:cNvPr id="58" name="TextBox 58"/>
          <p:cNvSpPr txBox="1"/>
          <p:nvPr/>
        </p:nvSpPr>
        <p:spPr>
          <a:xfrm>
            <a:off x="5751344" y="8764400"/>
            <a:ext cx="2764182" cy="431883"/>
          </a:xfrm>
          <a:prstGeom prst="rect">
            <a:avLst/>
          </a:prstGeom>
        </p:spPr>
        <p:txBody>
          <a:bodyPr lIns="0" tIns="0" rIns="0" bIns="0" rtlCol="0" anchor="t">
            <a:spAutoFit/>
          </a:bodyPr>
          <a:lstStyle/>
          <a:p>
            <a:pPr algn="ctr">
              <a:lnSpc>
                <a:spcPts val="3599"/>
              </a:lnSpc>
              <a:spcBef>
                <a:spcPct val="0"/>
              </a:spcBef>
            </a:pPr>
            <a:r>
              <a:rPr lang="en-US" sz="2399" spc="120">
                <a:solidFill>
                  <a:srgbClr val="FFFFFF"/>
                </a:solidFill>
                <a:latin typeface="Aileron Regular"/>
              </a:rPr>
              <a:t>Gratuit</a:t>
            </a:r>
          </a:p>
        </p:txBody>
      </p:sp>
      <p:sp>
        <p:nvSpPr>
          <p:cNvPr id="59" name="TextBox 59"/>
          <p:cNvSpPr txBox="1"/>
          <p:nvPr/>
        </p:nvSpPr>
        <p:spPr>
          <a:xfrm>
            <a:off x="10173495" y="8631372"/>
            <a:ext cx="2921636" cy="812238"/>
          </a:xfrm>
          <a:prstGeom prst="rect">
            <a:avLst/>
          </a:prstGeom>
        </p:spPr>
        <p:txBody>
          <a:bodyPr lIns="0" tIns="0" rIns="0" bIns="0" rtlCol="0" anchor="t">
            <a:spAutoFit/>
          </a:bodyPr>
          <a:lstStyle/>
          <a:p>
            <a:pPr algn="ctr">
              <a:lnSpc>
                <a:spcPts val="3261"/>
              </a:lnSpc>
              <a:spcBef>
                <a:spcPct val="0"/>
              </a:spcBef>
            </a:pPr>
            <a:r>
              <a:rPr lang="en-US" sz="2174" spc="108">
                <a:solidFill>
                  <a:srgbClr val="FFFFFF"/>
                </a:solidFill>
                <a:latin typeface="Aileron Regular"/>
              </a:rPr>
              <a:t>Accueillant et serviable</a:t>
            </a:r>
          </a:p>
        </p:txBody>
      </p:sp>
      <p:sp>
        <p:nvSpPr>
          <p:cNvPr id="60" name="TextBox 60"/>
          <p:cNvSpPr txBox="1"/>
          <p:nvPr/>
        </p:nvSpPr>
        <p:spPr>
          <a:xfrm>
            <a:off x="14495118" y="8619489"/>
            <a:ext cx="2764182" cy="796481"/>
          </a:xfrm>
          <a:prstGeom prst="rect">
            <a:avLst/>
          </a:prstGeom>
        </p:spPr>
        <p:txBody>
          <a:bodyPr lIns="0" tIns="0" rIns="0" bIns="0" rtlCol="0" anchor="t">
            <a:spAutoFit/>
          </a:bodyPr>
          <a:lstStyle/>
          <a:p>
            <a:pPr algn="ctr">
              <a:lnSpc>
                <a:spcPts val="3195"/>
              </a:lnSpc>
              <a:spcBef>
                <a:spcPct val="0"/>
              </a:spcBef>
            </a:pPr>
            <a:r>
              <a:rPr lang="en-US" sz="2130" spc="106" dirty="0">
                <a:solidFill>
                  <a:srgbClr val="FFFFFF"/>
                </a:solidFill>
                <a:latin typeface="Aileron Regular"/>
              </a:rPr>
              <a:t>Guider les </a:t>
            </a:r>
          </a:p>
          <a:p>
            <a:pPr algn="ctr">
              <a:lnSpc>
                <a:spcPts val="3195"/>
              </a:lnSpc>
              <a:spcBef>
                <a:spcPct val="0"/>
              </a:spcBef>
            </a:pPr>
            <a:r>
              <a:rPr lang="en-US" sz="2130" spc="106" dirty="0">
                <a:solidFill>
                  <a:srgbClr val="FFFFFF"/>
                </a:solidFill>
                <a:latin typeface="Aileron Regular"/>
              </a:rPr>
              <a:t>nouveaux entrants</a:t>
            </a:r>
          </a:p>
        </p:txBody>
      </p:sp>
      <p:sp>
        <p:nvSpPr>
          <p:cNvPr id="64" name="Slide Number Placeholder 63">
            <a:extLst>
              <a:ext uri="{FF2B5EF4-FFF2-40B4-BE49-F238E27FC236}">
                <a16:creationId xmlns:a16="http://schemas.microsoft.com/office/drawing/2014/main" id="{232D25B2-8DBB-4E30-910A-6B5F12D69BE3}"/>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64053"/>
            <a:ext cx="283987" cy="464602"/>
          </a:xfrm>
          <a:prstGeom prst="rect">
            <a:avLst/>
          </a:prstGeom>
        </p:spPr>
      </p:pic>
      <p:pic>
        <p:nvPicPr>
          <p:cNvPr id="17" name="Picture 17"/>
          <p:cNvPicPr>
            <a:picLocks noChangeAspect="1"/>
          </p:cNvPicPr>
          <p:nvPr/>
        </p:nvPicPr>
        <p:blipFill>
          <a:blip r:embed="rId4"/>
          <a:srcRect/>
          <a:stretch>
            <a:fillRect/>
          </a:stretch>
        </p:blipFill>
        <p:spPr>
          <a:xfrm>
            <a:off x="3117752" y="2995652"/>
            <a:ext cx="13084230" cy="6844688"/>
          </a:xfrm>
          <a:prstGeom prst="rect">
            <a:avLst/>
          </a:prstGeom>
        </p:spPr>
      </p:pic>
      <p:sp>
        <p:nvSpPr>
          <p:cNvPr id="18" name="TextBox 18"/>
          <p:cNvSpPr txBox="1"/>
          <p:nvPr/>
        </p:nvSpPr>
        <p:spPr>
          <a:xfrm>
            <a:off x="4825904" y="2346636"/>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Planification du projet :</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4865012" y="1568083"/>
            <a:ext cx="4851496"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Conduite</a:t>
            </a:r>
            <a:r>
              <a:rPr lang="en-US" sz="3600" dirty="0">
                <a:solidFill>
                  <a:srgbClr val="286A6C"/>
                </a:solidFill>
                <a:latin typeface="Aileron Regular Bold"/>
              </a:rPr>
              <a:t>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sp>
        <p:nvSpPr>
          <p:cNvPr id="21" name="TextBox 21"/>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2" name="TextBox 2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3" name="TextBox 23"/>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4" name="TextBox 24"/>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Slide Number Placeholder 27">
            <a:extLst>
              <a:ext uri="{FF2B5EF4-FFF2-40B4-BE49-F238E27FC236}">
                <a16:creationId xmlns:a16="http://schemas.microsoft.com/office/drawing/2014/main" id="{8491B1BA-10BC-4A49-B052-96F994D51E85}"/>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27627" y="0"/>
            <a:ext cx="3656202" cy="2587428"/>
          </a:xfrm>
          <a:prstGeom prst="rect">
            <a:avLst/>
          </a:prstGeom>
          <a:solidFill>
            <a:srgbClr val="9AC026"/>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4877533" y="1450548"/>
            <a:ext cx="1175439" cy="1003531"/>
          </a:xfrm>
          <a:prstGeom prst="rect">
            <a:avLst/>
          </a:prstGeom>
        </p:spPr>
      </p:pic>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7" name="TextBox 17"/>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8" name="TextBox 18"/>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0" name="TextBox 20"/>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Analyse</a:t>
            </a:r>
            <a:r>
              <a:rPr lang="en-US" sz="6984" dirty="0">
                <a:solidFill>
                  <a:srgbClr val="80A600"/>
                </a:solidFill>
                <a:latin typeface="Arimo Bold"/>
              </a:rPr>
              <a:t> et conception</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6" name="Slide Number Placeholder 25">
            <a:extLst>
              <a:ext uri="{FF2B5EF4-FFF2-40B4-BE49-F238E27FC236}">
                <a16:creationId xmlns:a16="http://schemas.microsoft.com/office/drawing/2014/main" id="{45477A50-E5E7-4840-865F-72401B54A6CE}"/>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1320</TotalTime>
  <Words>1325</Words>
  <Application>Microsoft Office PowerPoint</Application>
  <PresentationFormat>Custom</PresentationFormat>
  <Paragraphs>356</Paragraphs>
  <Slides>31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31</vt:i4>
      </vt:variant>
    </vt:vector>
  </HeadingPairs>
  <TitlesOfParts>
    <vt:vector size="45" baseType="lpstr">
      <vt:lpstr>Webdings</vt:lpstr>
      <vt:lpstr>Aileron Heavy</vt:lpstr>
      <vt:lpstr>Arimo Bold</vt:lpstr>
      <vt:lpstr>Open Sans Bold</vt:lpstr>
      <vt:lpstr>Brush Script MT</vt:lpstr>
      <vt:lpstr>Aileron Regular Bold</vt:lpstr>
      <vt:lpstr>Calibri</vt:lpstr>
      <vt:lpstr>Arial</vt:lpstr>
      <vt:lpstr>Open Sans</vt:lpstr>
      <vt:lpstr>Arimo</vt:lpstr>
      <vt:lpstr>Verdana</vt:lpstr>
      <vt:lpstr>Wingdings</vt:lpstr>
      <vt:lpstr>Aileron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Automatisation et préparation des écritures de paie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Présenté par Alara Dogan</dc:title>
  <cp:lastModifiedBy>Mouaad, Oumnia</cp:lastModifiedBy>
  <cp:revision>47</cp:revision>
  <dcterms:created xsi:type="dcterms:W3CDTF">2006-08-16T00:00:00Z</dcterms:created>
  <dcterms:modified xsi:type="dcterms:W3CDTF">2020-07-01T21:29:46Z</dcterms:modified>
  <dc:identifier>DAEAGYEX0ws</dc:identifier>
</cp:coreProperties>
</file>